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3" r:id="rId5"/>
    <p:sldMasterId id="2147483681" r:id="rId6"/>
    <p:sldMasterId id="2147483694" r:id="rId7"/>
  </p:sldMasterIdLst>
  <p:notesMasterIdLst>
    <p:notesMasterId r:id="rId44"/>
  </p:notesMasterIdLst>
  <p:sldIdLst>
    <p:sldId id="315" r:id="rId8"/>
    <p:sldId id="285" r:id="rId9"/>
    <p:sldId id="309" r:id="rId10"/>
    <p:sldId id="286" r:id="rId11"/>
    <p:sldId id="288" r:id="rId12"/>
    <p:sldId id="289" r:id="rId13"/>
    <p:sldId id="290" r:id="rId14"/>
    <p:sldId id="291" r:id="rId15"/>
    <p:sldId id="292" r:id="rId16"/>
    <p:sldId id="316" r:id="rId17"/>
    <p:sldId id="293" r:id="rId18"/>
    <p:sldId id="294" r:id="rId19"/>
    <p:sldId id="296" r:id="rId20"/>
    <p:sldId id="298" r:id="rId21"/>
    <p:sldId id="331" r:id="rId22"/>
    <p:sldId id="323" r:id="rId23"/>
    <p:sldId id="329" r:id="rId24"/>
    <p:sldId id="326" r:id="rId25"/>
    <p:sldId id="328" r:id="rId26"/>
    <p:sldId id="327" r:id="rId27"/>
    <p:sldId id="325" r:id="rId28"/>
    <p:sldId id="337" r:id="rId29"/>
    <p:sldId id="300" r:id="rId30"/>
    <p:sldId id="311" r:id="rId31"/>
    <p:sldId id="301" r:id="rId32"/>
    <p:sldId id="320" r:id="rId33"/>
    <p:sldId id="302" r:id="rId34"/>
    <p:sldId id="333" r:id="rId35"/>
    <p:sldId id="334" r:id="rId36"/>
    <p:sldId id="335" r:id="rId37"/>
    <p:sldId id="336" r:id="rId38"/>
    <p:sldId id="304" r:id="rId39"/>
    <p:sldId id="305" r:id="rId40"/>
    <p:sldId id="306" r:id="rId41"/>
    <p:sldId id="307" r:id="rId42"/>
    <p:sldId id="313" r:id="rId43"/>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51" autoAdjust="0"/>
    <p:restoredTop sz="94660"/>
  </p:normalViewPr>
  <p:slideViewPr>
    <p:cSldViewPr>
      <p:cViewPr varScale="1">
        <p:scale>
          <a:sx n="73" d="100"/>
          <a:sy n="73"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AE675BE-3646-4164-9872-57E7CEA027AC}" type="datetimeFigureOut">
              <a:rPr lang="fa-IR" smtClean="0"/>
              <a:t>03/13/1443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0E5D5FE-DE4A-4C63-B9BA-245162B803D4}" type="slidenum">
              <a:rPr lang="fa-IR" smtClean="0"/>
              <a:t>‹#›</a:t>
            </a:fld>
            <a:endParaRPr lang="fa-IR"/>
          </a:p>
        </p:txBody>
      </p:sp>
    </p:spTree>
    <p:extLst>
      <p:ext uri="{BB962C8B-B14F-4D97-AF65-F5344CB8AC3E}">
        <p14:creationId xmlns:p14="http://schemas.microsoft.com/office/powerpoint/2010/main" val="33097902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0E5D5FE-DE4A-4C63-B9BA-245162B803D4}" type="slidenum">
              <a:rPr lang="fa-IR" smtClean="0"/>
              <a:t>1</a:t>
            </a:fld>
            <a:endParaRPr lang="fa-IR"/>
          </a:p>
        </p:txBody>
      </p:sp>
    </p:spTree>
    <p:extLst>
      <p:ext uri="{BB962C8B-B14F-4D97-AF65-F5344CB8AC3E}">
        <p14:creationId xmlns:p14="http://schemas.microsoft.com/office/powerpoint/2010/main" val="410829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A0E5D5FE-DE4A-4C63-B9BA-245162B803D4}" type="slidenum">
              <a:rPr lang="fa-IR" smtClean="0"/>
              <a:t>13</a:t>
            </a:fld>
            <a:endParaRPr lang="fa-IR"/>
          </a:p>
        </p:txBody>
      </p:sp>
    </p:spTree>
    <p:extLst>
      <p:ext uri="{BB962C8B-B14F-4D97-AF65-F5344CB8AC3E}">
        <p14:creationId xmlns:p14="http://schemas.microsoft.com/office/powerpoint/2010/main" val="241087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35037"/>
          </a:xfrm>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a:xfrm>
            <a:off x="533400" y="1447800"/>
            <a:ext cx="8039100" cy="4541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pPr>
              <a:defRPr/>
            </a:pPr>
            <a:fld id="{B05C4AB3-52EE-4C3F-A202-C641731FD9A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50122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ECA9084-F3A8-4FFA-AAED-DB6F144A3F9F}" type="datetimeFigureOut">
              <a:rPr lang="fa-IR" smtClean="0">
                <a:solidFill>
                  <a:prstClr val="black">
                    <a:tint val="75000"/>
                  </a:prstClr>
                </a:solidFill>
              </a:rPr>
              <a:pPr/>
              <a:t>03/13/1443</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F86430FB-C18A-4765-9E8F-D536B584044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99508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ECA9084-F3A8-4FFA-AAED-DB6F144A3F9F}" type="datetimeFigureOut">
              <a:rPr lang="fa-IR" smtClean="0">
                <a:solidFill>
                  <a:prstClr val="black">
                    <a:tint val="75000"/>
                  </a:prstClr>
                </a:solidFill>
              </a:rPr>
              <a:pPr/>
              <a:t>03/13/1443</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F86430FB-C18A-4765-9E8F-D536B584044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80622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A9084-F3A8-4FFA-AAED-DB6F144A3F9F}" type="datetimeFigureOut">
              <a:rPr lang="fa-IR" smtClean="0">
                <a:solidFill>
                  <a:prstClr val="black">
                    <a:tint val="75000"/>
                  </a:prstClr>
                </a:solidFill>
              </a:rPr>
              <a:pPr/>
              <a:t>03/13/1443</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F86430FB-C18A-4765-9E8F-D536B584044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16152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A9084-F3A8-4FFA-AAED-DB6F144A3F9F}" type="datetimeFigureOut">
              <a:rPr lang="fa-IR" smtClean="0">
                <a:solidFill>
                  <a:prstClr val="black">
                    <a:tint val="75000"/>
                  </a:prstClr>
                </a:solidFill>
              </a:rPr>
              <a:pPr/>
              <a:t>03/13/1443</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86430FB-C18A-4765-9E8F-D536B584044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09277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CA9084-F3A8-4FFA-AAED-DB6F144A3F9F}" type="datetimeFigureOut">
              <a:rPr lang="fa-IR" smtClean="0">
                <a:solidFill>
                  <a:prstClr val="black">
                    <a:tint val="75000"/>
                  </a:prstClr>
                </a:solidFill>
              </a:rPr>
              <a:pPr/>
              <a:t>03/13/1443</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86430FB-C18A-4765-9E8F-D536B584044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821289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ECA9084-F3A8-4FFA-AAED-DB6F144A3F9F}" type="datetimeFigureOut">
              <a:rPr lang="fa-IR" smtClean="0">
                <a:solidFill>
                  <a:prstClr val="black">
                    <a:tint val="75000"/>
                  </a:prstClr>
                </a:solidFill>
              </a:rPr>
              <a:pPr/>
              <a:t>03/13/1443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86430FB-C18A-4765-9E8F-D536B584044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287922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ECA9084-F3A8-4FFA-AAED-DB6F144A3F9F}" type="datetimeFigureOut">
              <a:rPr lang="fa-IR" smtClean="0">
                <a:solidFill>
                  <a:prstClr val="black">
                    <a:tint val="75000"/>
                  </a:prstClr>
                </a:solidFill>
              </a:rPr>
              <a:pPr/>
              <a:t>03/13/1443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86430FB-C18A-4765-9E8F-D536B584044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61726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1182688" y="2017713"/>
            <a:ext cx="7772400" cy="4114800"/>
          </a:xfrm>
        </p:spPr>
        <p:txBody>
          <a:bodyPr/>
          <a:lstStyle/>
          <a:p>
            <a:endParaRPr lang="fa-IR"/>
          </a:p>
        </p:txBody>
      </p:sp>
      <p:sp>
        <p:nvSpPr>
          <p:cNvPr id="4" name="Date Placeholder 3"/>
          <p:cNvSpPr>
            <a:spLocks noGrp="1"/>
          </p:cNvSpPr>
          <p:nvPr>
            <p:ph type="dt" sz="half" idx="10"/>
          </p:nvPr>
        </p:nvSpPr>
        <p:spPr>
          <a:xfrm>
            <a:off x="914400" y="6324600"/>
            <a:ext cx="1905000" cy="457200"/>
          </a:xfrm>
        </p:spPr>
        <p:txBody>
          <a:bodyPr/>
          <a:lstStyle>
            <a:lvl1pPr>
              <a:defRPr/>
            </a:lvl1pPr>
          </a:lstStyle>
          <a:p>
            <a:endParaRPr lang="en-US" altLang="fa-IR">
              <a:solidFill>
                <a:prstClr val="black">
                  <a:tint val="75000"/>
                </a:prstClr>
              </a:solidFill>
            </a:endParaRPr>
          </a:p>
        </p:txBody>
      </p:sp>
      <p:sp>
        <p:nvSpPr>
          <p:cNvPr id="5" name="Footer Placeholder 4"/>
          <p:cNvSpPr>
            <a:spLocks noGrp="1"/>
          </p:cNvSpPr>
          <p:nvPr>
            <p:ph type="ftr" sz="quarter" idx="11"/>
          </p:nvPr>
        </p:nvSpPr>
        <p:spPr>
          <a:xfrm>
            <a:off x="3352800" y="6324600"/>
            <a:ext cx="2895600" cy="457200"/>
          </a:xfrm>
        </p:spPr>
        <p:txBody>
          <a:bodyPr/>
          <a:lstStyle>
            <a:lvl1pPr>
              <a:defRPr/>
            </a:lvl1pPr>
          </a:lstStyle>
          <a:p>
            <a:endParaRPr lang="en-US" altLang="fa-IR">
              <a:solidFill>
                <a:prstClr val="black">
                  <a:tint val="75000"/>
                </a:prstClr>
              </a:solidFill>
            </a:endParaRPr>
          </a:p>
        </p:txBody>
      </p:sp>
      <p:sp>
        <p:nvSpPr>
          <p:cNvPr id="6" name="Slide Number Placeholder 5"/>
          <p:cNvSpPr>
            <a:spLocks noGrp="1"/>
          </p:cNvSpPr>
          <p:nvPr>
            <p:ph type="sldNum" sz="quarter" idx="12"/>
          </p:nvPr>
        </p:nvSpPr>
        <p:spPr>
          <a:xfrm>
            <a:off x="6781800" y="6324600"/>
            <a:ext cx="1905000" cy="457200"/>
          </a:xfrm>
        </p:spPr>
        <p:txBody>
          <a:bodyPr/>
          <a:lstStyle>
            <a:lvl1pPr>
              <a:defRPr/>
            </a:lvl1pPr>
          </a:lstStyle>
          <a:p>
            <a:fld id="{CC4AAE6E-AC96-473B-844C-45798E242676}" type="slidenum">
              <a:rPr lang="en-US" altLang="fa-IR">
                <a:solidFill>
                  <a:prstClr val="black">
                    <a:tint val="75000"/>
                  </a:prstClr>
                </a:solidFill>
              </a:rPr>
              <a:pPr/>
              <a:t>‹#›</a:t>
            </a:fld>
            <a:endParaRPr lang="en-US" altLang="fa-IR">
              <a:solidFill>
                <a:prstClr val="black">
                  <a:tint val="75000"/>
                </a:prstClr>
              </a:solidFill>
            </a:endParaRPr>
          </a:p>
        </p:txBody>
      </p:sp>
    </p:spTree>
    <p:extLst>
      <p:ext uri="{BB962C8B-B14F-4D97-AF65-F5344CB8AC3E}">
        <p14:creationId xmlns:p14="http://schemas.microsoft.com/office/powerpoint/2010/main" val="18342916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0CA903D-BCBE-40FD-8F16-46AFC99090BE}" type="datetimeFigureOut">
              <a:rPr lang="fa-IR" smtClean="0">
                <a:solidFill>
                  <a:prstClr val="black">
                    <a:tint val="75000"/>
                  </a:prstClr>
                </a:solidFill>
              </a:rPr>
              <a:pPr/>
              <a:t>03/13/1443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DF2951A-466E-4C66-B980-6EF965E1821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275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0CA903D-BCBE-40FD-8F16-46AFC99090BE}" type="datetimeFigureOut">
              <a:rPr lang="fa-IR" smtClean="0">
                <a:solidFill>
                  <a:prstClr val="black">
                    <a:tint val="75000"/>
                  </a:prstClr>
                </a:solidFill>
              </a:rPr>
              <a:pPr/>
              <a:t>03/13/1443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DF2951A-466E-4C66-B980-6EF965E1821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97854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80035A-FD80-46DF-89C3-C164B8E26758}" type="datetimeFigureOut">
              <a:rPr lang="en-US" smtClean="0">
                <a:solidFill>
                  <a:prstClr val="black">
                    <a:tint val="75000"/>
                  </a:prstClr>
                </a:solidFill>
              </a:rPr>
              <a:pPr/>
              <a:t>10/19/2021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46CEB0F-6F70-4883-991C-25F76AF394E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168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CA903D-BCBE-40FD-8F16-46AFC99090BE}" type="datetimeFigureOut">
              <a:rPr lang="fa-IR" smtClean="0">
                <a:solidFill>
                  <a:prstClr val="black">
                    <a:tint val="75000"/>
                  </a:prstClr>
                </a:solidFill>
              </a:rPr>
              <a:pPr/>
              <a:t>03/13/1443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DF2951A-466E-4C66-B980-6EF965E1821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98099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70CA903D-BCBE-40FD-8F16-46AFC99090BE}" type="datetimeFigureOut">
              <a:rPr lang="fa-IR" smtClean="0">
                <a:solidFill>
                  <a:prstClr val="black">
                    <a:tint val="75000"/>
                  </a:prstClr>
                </a:solidFill>
              </a:rPr>
              <a:pPr/>
              <a:t>03/13/1443</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DF2951A-466E-4C66-B980-6EF965E1821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048138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70CA903D-BCBE-40FD-8F16-46AFC99090BE}" type="datetimeFigureOut">
              <a:rPr lang="fa-IR" smtClean="0">
                <a:solidFill>
                  <a:prstClr val="black">
                    <a:tint val="75000"/>
                  </a:prstClr>
                </a:solidFill>
              </a:rPr>
              <a:pPr/>
              <a:t>03/13/1443</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6DF2951A-466E-4C66-B980-6EF965E1821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50328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70CA903D-BCBE-40FD-8F16-46AFC99090BE}" type="datetimeFigureOut">
              <a:rPr lang="fa-IR" smtClean="0">
                <a:solidFill>
                  <a:prstClr val="black">
                    <a:tint val="75000"/>
                  </a:prstClr>
                </a:solidFill>
              </a:rPr>
              <a:pPr/>
              <a:t>03/13/1443</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6DF2951A-466E-4C66-B980-6EF965E1821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14535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A903D-BCBE-40FD-8F16-46AFC99090BE}" type="datetimeFigureOut">
              <a:rPr lang="fa-IR" smtClean="0">
                <a:solidFill>
                  <a:prstClr val="black">
                    <a:tint val="75000"/>
                  </a:prstClr>
                </a:solidFill>
              </a:rPr>
              <a:pPr/>
              <a:t>03/13/1443</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6DF2951A-466E-4C66-B980-6EF965E1821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195225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A903D-BCBE-40FD-8F16-46AFC99090BE}" type="datetimeFigureOut">
              <a:rPr lang="fa-IR" smtClean="0">
                <a:solidFill>
                  <a:prstClr val="black">
                    <a:tint val="75000"/>
                  </a:prstClr>
                </a:solidFill>
              </a:rPr>
              <a:pPr/>
              <a:t>03/13/1443</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DF2951A-466E-4C66-B980-6EF965E1821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85778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CA903D-BCBE-40FD-8F16-46AFC99090BE}" type="datetimeFigureOut">
              <a:rPr lang="fa-IR" smtClean="0">
                <a:solidFill>
                  <a:prstClr val="black">
                    <a:tint val="75000"/>
                  </a:prstClr>
                </a:solidFill>
              </a:rPr>
              <a:pPr/>
              <a:t>03/13/1443</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6DF2951A-466E-4C66-B980-6EF965E1821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81148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0CA903D-BCBE-40FD-8F16-46AFC99090BE}" type="datetimeFigureOut">
              <a:rPr lang="fa-IR" smtClean="0">
                <a:solidFill>
                  <a:prstClr val="black">
                    <a:tint val="75000"/>
                  </a:prstClr>
                </a:solidFill>
              </a:rPr>
              <a:pPr/>
              <a:t>03/13/1443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DF2951A-466E-4C66-B980-6EF965E1821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64697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70CA903D-BCBE-40FD-8F16-46AFC99090BE}" type="datetimeFigureOut">
              <a:rPr lang="fa-IR" smtClean="0">
                <a:solidFill>
                  <a:prstClr val="black">
                    <a:tint val="75000"/>
                  </a:prstClr>
                </a:solidFill>
              </a:rPr>
              <a:pPr/>
              <a:t>03/13/1443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6DF2951A-466E-4C66-B980-6EF965E1821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50660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ctr"/>
          <a:lstStyle>
            <a:lvl1pPr algn="r">
              <a:defRPr sz="32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pPr>
              <a:defRPr/>
            </a:pPr>
            <a:fld id="{1A524B24-A1A6-435C-AB2D-5A55E4EBF7E5}" type="slidenum">
              <a:rPr lang="en-US" smtClean="0">
                <a:solidFill>
                  <a:prstClr val="black">
                    <a:tint val="75000"/>
                  </a:prstClr>
                </a:solidFill>
              </a:rPr>
              <a:pPr>
                <a:defRPr/>
              </a:pPr>
              <a:t>‹#›</a:t>
            </a:fld>
            <a:endParaRPr lang="en-US" dirty="0">
              <a:solidFill>
                <a:prstClr val="black">
                  <a:tint val="75000"/>
                </a:prstClr>
              </a:solidFill>
            </a:endParaRPr>
          </a:p>
        </p:txBody>
      </p:sp>
      <p:grpSp>
        <p:nvGrpSpPr>
          <p:cNvPr id="13" name="Group 12"/>
          <p:cNvGrpSpPr/>
          <p:nvPr userDrawn="1"/>
        </p:nvGrpSpPr>
        <p:grpSpPr>
          <a:xfrm>
            <a:off x="234750" y="3410736"/>
            <a:ext cx="3041850" cy="2990064"/>
            <a:chOff x="413763" y="3051681"/>
            <a:chExt cx="3041850" cy="2990064"/>
          </a:xfrm>
        </p:grpSpPr>
        <p:sp>
          <p:nvSpPr>
            <p:cNvPr id="8" name="Freeform 7"/>
            <p:cNvSpPr/>
            <p:nvPr/>
          </p:nvSpPr>
          <p:spPr>
            <a:xfrm rot="20533676">
              <a:off x="584100" y="3148876"/>
              <a:ext cx="2805534" cy="2786253"/>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solidFill>
                  <a:prstClr val="white"/>
                </a:solidFill>
              </a:endParaRPr>
            </a:p>
          </p:txBody>
        </p:sp>
        <p:sp>
          <p:nvSpPr>
            <p:cNvPr id="9" name="Rectangle 8"/>
            <p:cNvSpPr/>
            <p:nvPr/>
          </p:nvSpPr>
          <p:spPr>
            <a:xfrm rot="20533676">
              <a:off x="658266" y="3051681"/>
              <a:ext cx="2797347" cy="2759443"/>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dirty="0">
                <a:solidFill>
                  <a:prstClr val="white"/>
                </a:solidFill>
              </a:endParaRPr>
            </a:p>
          </p:txBody>
        </p:sp>
        <p:pic>
          <p:nvPicPr>
            <p:cNvPr id="10" name="Picture 9" descr="stickie-shadow.png"/>
            <p:cNvPicPr>
              <a:picLocks noChangeAspect="1"/>
            </p:cNvPicPr>
            <p:nvPr/>
          </p:nvPicPr>
          <p:blipFill>
            <a:blip r:embed="rId2"/>
            <a:stretch>
              <a:fillRect/>
            </a:stretch>
          </p:blipFill>
          <p:spPr>
            <a:xfrm rot="20533676">
              <a:off x="413763" y="3445921"/>
              <a:ext cx="487639" cy="548152"/>
            </a:xfrm>
            <a:prstGeom prst="rect">
              <a:avLst/>
            </a:prstGeom>
          </p:spPr>
        </p:pic>
        <p:pic>
          <p:nvPicPr>
            <p:cNvPr id="11" name="Picture 10" descr="stickie-shadow.png"/>
            <p:cNvPicPr>
              <a:picLocks noChangeAspect="1"/>
            </p:cNvPicPr>
            <p:nvPr/>
          </p:nvPicPr>
          <p:blipFill>
            <a:blip r:embed="rId2"/>
            <a:stretch>
              <a:fillRect/>
            </a:stretch>
          </p:blipFill>
          <p:spPr>
            <a:xfrm rot="15133676">
              <a:off x="1113862" y="5523389"/>
              <a:ext cx="481031" cy="555681"/>
            </a:xfrm>
            <a:prstGeom prst="rect">
              <a:avLst/>
            </a:prstGeom>
          </p:spPr>
        </p:pic>
      </p:grpSp>
      <p:sp>
        <p:nvSpPr>
          <p:cNvPr id="12" name="Text Placeholder 2"/>
          <p:cNvSpPr>
            <a:spLocks noGrp="1"/>
          </p:cNvSpPr>
          <p:nvPr userDrawn="1">
            <p:ph type="body" idx="1"/>
          </p:nvPr>
        </p:nvSpPr>
        <p:spPr>
          <a:xfrm rot="20496665">
            <a:off x="559982" y="3526618"/>
            <a:ext cx="2621251" cy="2525196"/>
          </a:xfrm>
        </p:spPr>
        <p:txBody>
          <a:bodyPr anchor="ctr"/>
          <a:lstStyle>
            <a:lvl1pPr marL="0" indent="0" algn="ctr">
              <a:buNone/>
              <a:defRPr sz="2000">
                <a:solidFill>
                  <a:srgbClr val="FF0000"/>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9249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51280" y="6148875"/>
            <a:ext cx="2133600" cy="365125"/>
          </a:xfrm>
          <a:prstGeom prst="rect">
            <a:avLst/>
          </a:prstGeom>
        </p:spPr>
        <p:txBody>
          <a:bodyPr/>
          <a:lstStyle/>
          <a:p>
            <a:pPr>
              <a:defRPr/>
            </a:pPr>
            <a:fld id="{85324DBC-0AE6-4F4E-9D1A-87C9E16B2624}" type="datetimeFigureOut">
              <a:rPr lang="en-US" smtClean="0">
                <a:solidFill>
                  <a:prstClr val="black">
                    <a:tint val="75000"/>
                  </a:prstClr>
                </a:solidFill>
              </a:rPr>
              <a:pPr>
                <a:defRPr/>
              </a:pPr>
              <a:t>10/19/2021</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pPr>
              <a:defRPr/>
            </a:pPr>
            <a:r>
              <a:rPr lang="fa-IR" smtClean="0">
                <a:solidFill>
                  <a:prstClr val="black">
                    <a:tint val="75000"/>
                  </a:prstClr>
                </a:solidFill>
              </a:rPr>
              <a:t>بهداشت محیط درحوادث غیر مترقبه</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F289AD8E-1390-40F1-A425-2093AE636CB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771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51280" y="6148875"/>
            <a:ext cx="2133600" cy="365125"/>
          </a:xfrm>
          <a:prstGeom prst="rect">
            <a:avLst/>
          </a:prstGeom>
        </p:spPr>
        <p:txBody>
          <a:bodyPr/>
          <a:lstStyle/>
          <a:p>
            <a:pPr>
              <a:defRPr/>
            </a:pPr>
            <a:fld id="{C44EB778-60E5-4218-BA40-676B100BAD6D}" type="datetimeFigureOut">
              <a:rPr lang="en-US" smtClean="0">
                <a:solidFill>
                  <a:prstClr val="black">
                    <a:tint val="75000"/>
                  </a:prstClr>
                </a:solidFill>
              </a:rPr>
              <a:pPr>
                <a:defRPr/>
              </a:pPr>
              <a:t>10/19/2021</a:t>
            </a:fld>
            <a:endParaRPr lang="en-US" dirty="0">
              <a:solidFill>
                <a:prstClr val="black">
                  <a:tint val="75000"/>
                </a:prstClr>
              </a:solidFill>
            </a:endParaRPr>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FE56FF8-0E72-44E8-AB7D-CBCF5BD8D80B}"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0476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ECA9084-F3A8-4FFA-AAED-DB6F144A3F9F}" type="datetimeFigureOut">
              <a:rPr lang="fa-IR" smtClean="0">
                <a:solidFill>
                  <a:prstClr val="black">
                    <a:tint val="75000"/>
                  </a:prstClr>
                </a:solidFill>
              </a:rPr>
              <a:pPr/>
              <a:t>03/13/1443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86430FB-C18A-4765-9E8F-D536B584044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05583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ECA9084-F3A8-4FFA-AAED-DB6F144A3F9F}" type="datetimeFigureOut">
              <a:rPr lang="fa-IR" smtClean="0">
                <a:solidFill>
                  <a:prstClr val="black">
                    <a:tint val="75000"/>
                  </a:prstClr>
                </a:solidFill>
              </a:rPr>
              <a:pPr/>
              <a:t>03/13/1443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86430FB-C18A-4765-9E8F-D536B584044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8012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CA9084-F3A8-4FFA-AAED-DB6F144A3F9F}" type="datetimeFigureOut">
              <a:rPr lang="fa-IR" smtClean="0">
                <a:solidFill>
                  <a:prstClr val="black">
                    <a:tint val="75000"/>
                  </a:prstClr>
                </a:solidFill>
              </a:rPr>
              <a:pPr/>
              <a:t>03/13/1443</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F86430FB-C18A-4765-9E8F-D536B584044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68854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ECA9084-F3A8-4FFA-AAED-DB6F144A3F9F}" type="datetimeFigureOut">
              <a:rPr lang="fa-IR" smtClean="0">
                <a:solidFill>
                  <a:prstClr val="black">
                    <a:tint val="75000"/>
                  </a:prstClr>
                </a:solidFill>
              </a:rPr>
              <a:pPr/>
              <a:t>03/13/1443</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F86430FB-C18A-4765-9E8F-D536B584044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764826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A4C7614-15A9-43A8-9E98-106A33ED6C41}" type="datetimeFigureOut">
              <a:rPr lang="en-US" smtClean="0">
                <a:solidFill>
                  <a:prstClr val="black">
                    <a:tint val="75000"/>
                  </a:prstClr>
                </a:solidFill>
              </a:rPr>
              <a:pPr rtl="0"/>
              <a:t>10/19/2021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FED3CB9-049B-4F4F-82D1-8A95299C975C}" type="slidenum">
              <a:rPr lang="en-US" smtClean="0">
                <a:solidFill>
                  <a:prstClr val="black">
                    <a:tint val="75000"/>
                  </a:prstClr>
                </a:solidFill>
              </a:rPr>
              <a:pPr rtl="0"/>
              <a:t>‹#›</a:t>
            </a:fld>
            <a:endParaRPr lang="en-US" dirty="0">
              <a:solidFill>
                <a:prstClr val="black">
                  <a:tint val="75000"/>
                </a:prstClr>
              </a:solidFill>
            </a:endParaRPr>
          </a:p>
        </p:txBody>
      </p:sp>
    </p:spTree>
    <p:extLst>
      <p:ext uri="{BB962C8B-B14F-4D97-AF65-F5344CB8AC3E}">
        <p14:creationId xmlns:p14="http://schemas.microsoft.com/office/powerpoint/2010/main" val="98550088"/>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79" r:id="rId4"/>
    <p:sldLayoutId id="2147483680"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ECA9084-F3A8-4FFA-AAED-DB6F144A3F9F}" type="datetimeFigureOut">
              <a:rPr lang="fa-IR" smtClean="0">
                <a:solidFill>
                  <a:prstClr val="black">
                    <a:tint val="75000"/>
                  </a:prstClr>
                </a:solidFill>
              </a:rPr>
              <a:pPr/>
              <a:t>03/13/1443</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86430FB-C18A-4765-9E8F-D536B5840444}"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4809153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0CA903D-BCBE-40FD-8F16-46AFC99090BE}" type="datetimeFigureOut">
              <a:rPr lang="fa-IR" smtClean="0">
                <a:solidFill>
                  <a:prstClr val="black">
                    <a:tint val="75000"/>
                  </a:prstClr>
                </a:solidFill>
              </a:rPr>
              <a:pPr/>
              <a:t>03/13/1443</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DF2951A-466E-4C66-B980-6EF965E1821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3427494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9.xml"/><Relationship Id="rId7" Type="http://schemas.openxmlformats.org/officeDocument/2006/relationships/image" Target="../media/image9.gif"/><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10.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4.wav"/><Relationship Id="rId1" Type="http://schemas.microsoft.com/office/2007/relationships/media" Target="../media/media14.wav"/><Relationship Id="rId6" Type="http://schemas.openxmlformats.org/officeDocument/2006/relationships/image" Target="../media/image3.png"/><Relationship Id="rId5" Type="http://schemas.openxmlformats.org/officeDocument/2006/relationships/image" Target="../media/image9.gif"/><Relationship Id="rId4" Type="http://schemas.openxmlformats.org/officeDocument/2006/relationships/image" Target="../media/image7.gi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7.wav"/><Relationship Id="rId1" Type="http://schemas.microsoft.com/office/2007/relationships/media" Target="../media/media17.wav"/><Relationship Id="rId5" Type="http://schemas.openxmlformats.org/officeDocument/2006/relationships/image" Target="../media/image11.pn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wav"/><Relationship Id="rId1" Type="http://schemas.microsoft.com/office/2007/relationships/media" Target="../media/media18.wav"/><Relationship Id="rId6" Type="http://schemas.openxmlformats.org/officeDocument/2006/relationships/image" Target="../media/image5.png"/><Relationship Id="rId5" Type="http://schemas.openxmlformats.org/officeDocument/2006/relationships/image" Target="../media/image8.gif"/><Relationship Id="rId4" Type="http://schemas.openxmlformats.org/officeDocument/2006/relationships/image" Target="../media/image7.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wav"/><Relationship Id="rId1" Type="http://schemas.microsoft.com/office/2007/relationships/media" Target="../media/media20.wav"/><Relationship Id="rId5" Type="http://schemas.openxmlformats.org/officeDocument/2006/relationships/image" Target="../media/image11.pn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wav"/><Relationship Id="rId1" Type="http://schemas.microsoft.com/office/2007/relationships/media" Target="../media/media22.wav"/><Relationship Id="rId6" Type="http://schemas.openxmlformats.org/officeDocument/2006/relationships/image" Target="../media/image5.png"/><Relationship Id="rId5" Type="http://schemas.openxmlformats.org/officeDocument/2006/relationships/image" Target="../media/image14.gif"/><Relationship Id="rId4" Type="http://schemas.openxmlformats.org/officeDocument/2006/relationships/image" Target="../media/image7.gi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23.wma"/><Relationship Id="rId1" Type="http://schemas.microsoft.com/office/2007/relationships/media" Target="../media/media23.wma"/><Relationship Id="rId6" Type="http://schemas.openxmlformats.org/officeDocument/2006/relationships/image" Target="../media/image14.gif"/><Relationship Id="rId5" Type="http://schemas.openxmlformats.org/officeDocument/2006/relationships/image" Target="../media/image8.gif"/><Relationship Id="rId4" Type="http://schemas.openxmlformats.org/officeDocument/2006/relationships/image" Target="../media/image7.gi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4.wav"/><Relationship Id="rId1" Type="http://schemas.microsoft.com/office/2007/relationships/media" Target="../media/media24.wav"/><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wav"/><Relationship Id="rId1" Type="http://schemas.microsoft.com/office/2007/relationships/media" Target="../media/media25.wav"/><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8.wav"/><Relationship Id="rId1" Type="http://schemas.microsoft.com/office/2007/relationships/media" Target="../media/media28.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9.wav"/><Relationship Id="rId1" Type="http://schemas.microsoft.com/office/2007/relationships/media" Target="../media/media29.wav"/><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0.wav"/><Relationship Id="rId1" Type="http://schemas.microsoft.com/office/2007/relationships/media" Target="../media/media30.wav"/><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Layout" Target="../slideLayouts/slideLayout3.xml"/><Relationship Id="rId7" Type="http://schemas.openxmlformats.org/officeDocument/2006/relationships/image" Target="../media/image14.gif"/><Relationship Id="rId2" Type="http://schemas.openxmlformats.org/officeDocument/2006/relationships/audio" Target="../media/media31.wma"/><Relationship Id="rId1" Type="http://schemas.microsoft.com/office/2007/relationships/media" Target="../media/media31.wma"/><Relationship Id="rId6" Type="http://schemas.openxmlformats.org/officeDocument/2006/relationships/image" Target="../media/image16.gif"/><Relationship Id="rId11" Type="http://schemas.openxmlformats.org/officeDocument/2006/relationships/image" Target="../media/image5.png"/><Relationship Id="rId5" Type="http://schemas.openxmlformats.org/officeDocument/2006/relationships/image" Target="../media/image9.gif"/><Relationship Id="rId10" Type="http://schemas.openxmlformats.org/officeDocument/2006/relationships/image" Target="../media/image17.jpg"/><Relationship Id="rId4" Type="http://schemas.openxmlformats.org/officeDocument/2006/relationships/image" Target="../media/image15.gif"/><Relationship Id="rId9" Type="http://schemas.openxmlformats.org/officeDocument/2006/relationships/image" Target="../media/image7.gif"/></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2.wma"/><Relationship Id="rId1" Type="http://schemas.microsoft.com/office/2007/relationships/media" Target="../media/media32.wma"/><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3.wav"/><Relationship Id="rId1" Type="http://schemas.microsoft.com/office/2007/relationships/media" Target="../media/media33.wav"/><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audio" Target="../media/media34.wma"/><Relationship Id="rId1" Type="http://schemas.microsoft.com/office/2007/relationships/media" Target="../media/media34.wma"/><Relationship Id="rId6" Type="http://schemas.openxmlformats.org/officeDocument/2006/relationships/hyperlink" Target="https://rasekhoon.net/article/show/131678/%D9%87%D9%84%D8%A7%D9%84-%D8%A7%D8%AD%D9%85%D8%B1-%D8%B1%D8%A7-%D8%A8%D9%87%D8%AA%D8%B1-%D8%A8%D8%B4%D9%86%D8%A7%D8%B3%DB%8C%D9%85" TargetMode="External"/><Relationship Id="rId5" Type="http://schemas.openxmlformats.org/officeDocument/2006/relationships/hyperlink" Target="http://daneshgaran-helal.mihanblog.com/post/tag" TargetMode="External"/><Relationship Id="rId4" Type="http://schemas.openxmlformats.org/officeDocument/2006/relationships/hyperlink" Target="http://www.shahrvand-newspaper.i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24744"/>
            <a:ext cx="8291264" cy="4641379"/>
          </a:xfrm>
        </p:spPr>
        <p:txBody>
          <a:bodyPr>
            <a:normAutofit/>
          </a:bodyPr>
          <a:lstStyle/>
          <a:p>
            <a:pPr marL="0" indent="0" algn="ctr">
              <a:buNone/>
            </a:pPr>
            <a:endParaRPr lang="fa-IR" sz="4000" dirty="0" smtClean="0">
              <a:cs typeface="B Yagut" panose="00000400000000000000" pitchFamily="2" charset="-78"/>
            </a:endParaRPr>
          </a:p>
          <a:p>
            <a:pPr marL="0" indent="0" algn="ctr">
              <a:buNone/>
            </a:pPr>
            <a:r>
              <a:rPr lang="fa-IR" sz="4000" dirty="0" smtClean="0">
                <a:cs typeface="B Yagut" panose="00000400000000000000" pitchFamily="2" charset="-78"/>
              </a:rPr>
              <a:t>نهادهای </a:t>
            </a:r>
            <a:r>
              <a:rPr lang="fa-IR" sz="4000" dirty="0">
                <a:cs typeface="B Yagut" panose="00000400000000000000" pitchFamily="2" charset="-78"/>
              </a:rPr>
              <a:t>امداد رسان </a:t>
            </a:r>
            <a:r>
              <a:rPr lang="fa-IR" sz="4000" dirty="0" smtClean="0">
                <a:cs typeface="B Yagut" panose="00000400000000000000" pitchFamily="2" charset="-78"/>
              </a:rPr>
              <a:t>در بلایا و </a:t>
            </a:r>
            <a:r>
              <a:rPr lang="fa-IR" sz="4000" dirty="0">
                <a:cs typeface="B Yagut" panose="00000400000000000000" pitchFamily="2" charset="-78"/>
              </a:rPr>
              <a:t>فوریتها </a:t>
            </a:r>
            <a:endParaRPr lang="fa-IR" sz="4000" dirty="0" smtClean="0">
              <a:cs typeface="B Yagut" panose="00000400000000000000" pitchFamily="2" charset="-78"/>
            </a:endParaRPr>
          </a:p>
          <a:p>
            <a:pPr marL="0" indent="0" algn="ctr">
              <a:buNone/>
            </a:pPr>
            <a:endParaRPr lang="fa-IR" sz="4800" b="1" dirty="0">
              <a:cs typeface="B Yagut" panose="00000400000000000000" pitchFamily="2" charset="-78"/>
            </a:endParaRPr>
          </a:p>
          <a:p>
            <a:pPr marL="0" indent="0" algn="ctr">
              <a:buNone/>
            </a:pPr>
            <a:r>
              <a:rPr lang="fa-IR" sz="4000" dirty="0" smtClean="0">
                <a:cs typeface="B Yagut" panose="00000400000000000000" pitchFamily="2" charset="-78"/>
              </a:rPr>
              <a:t>مدیریت خطر بلایا</a:t>
            </a:r>
          </a:p>
          <a:p>
            <a:pPr marL="0" indent="0" algn="ctr">
              <a:buNone/>
            </a:pPr>
            <a:r>
              <a:rPr lang="fa-IR" sz="7200" b="1" dirty="0" smtClean="0">
                <a:cs typeface="B Yagut" panose="00000400000000000000" pitchFamily="2" charset="-78"/>
              </a:rPr>
              <a:t> </a:t>
            </a:r>
          </a:p>
          <a:p>
            <a:pPr marL="0" indent="0" algn="ctr">
              <a:buNone/>
            </a:pPr>
            <a:endParaRPr lang="fa-IR" sz="4400" b="1" dirty="0" smtClean="0">
              <a:cs typeface="B Yagut" panose="00000400000000000000" pitchFamily="2" charset="-78"/>
            </a:endParaRPr>
          </a:p>
          <a:p>
            <a:pPr marL="0" indent="0" algn="ctr">
              <a:buNone/>
            </a:pPr>
            <a:endParaRPr lang="fa-IR" sz="4400" dirty="0" smtClean="0">
              <a:cs typeface="B Yagut" panose="00000400000000000000" pitchFamily="2" charset="-78"/>
            </a:endParaRPr>
          </a:p>
        </p:txBody>
      </p:sp>
    </p:spTree>
    <p:extLst>
      <p:ext uri="{BB962C8B-B14F-4D97-AF65-F5344CB8AC3E}">
        <p14:creationId xmlns:p14="http://schemas.microsoft.com/office/powerpoint/2010/main" val="3389195532"/>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نهادهای امدادی در ایران </a:t>
            </a:r>
            <a:endParaRPr lang="fa-IR" dirty="0"/>
          </a:p>
        </p:txBody>
      </p:sp>
      <p:sp>
        <p:nvSpPr>
          <p:cNvPr id="3" name="Content Placeholder 2"/>
          <p:cNvSpPr>
            <a:spLocks noGrp="1"/>
          </p:cNvSpPr>
          <p:nvPr>
            <p:ph idx="1"/>
          </p:nvPr>
        </p:nvSpPr>
        <p:spPr/>
        <p:txBody>
          <a:bodyPr/>
          <a:lstStyle/>
          <a:p>
            <a:r>
              <a:rPr lang="fa-IR" dirty="0" smtClean="0"/>
              <a:t>سازمان آتش نشانی</a:t>
            </a:r>
          </a:p>
          <a:p>
            <a:r>
              <a:rPr lang="fa-IR" dirty="0" smtClean="0"/>
              <a:t>اورژانس 115</a:t>
            </a:r>
          </a:p>
          <a:p>
            <a:r>
              <a:rPr lang="fa-IR" dirty="0" smtClean="0"/>
              <a:t>سازمان جمعیت هلال احمر</a:t>
            </a:r>
          </a:p>
          <a:p>
            <a:r>
              <a:rPr lang="fa-IR" dirty="0" smtClean="0"/>
              <a:t>پلیس </a:t>
            </a:r>
          </a:p>
          <a:p>
            <a:r>
              <a:rPr lang="fa-IR" dirty="0" smtClean="0"/>
              <a:t>اطلاعات راهها </a:t>
            </a:r>
          </a:p>
          <a:p>
            <a:r>
              <a:rPr lang="fa-IR" dirty="0" smtClean="0"/>
              <a:t>سازمان مدیریت بحران </a:t>
            </a:r>
          </a:p>
          <a:p>
            <a:r>
              <a:rPr lang="fa-IR" dirty="0" smtClean="0"/>
              <a:t>  پدافند غیر عامل </a:t>
            </a:r>
          </a:p>
          <a:p>
            <a:endParaRPr lang="fa-IR"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0608" y="6309320"/>
            <a:ext cx="609600" cy="609600"/>
          </a:xfrm>
          <a:prstGeom prst="rect">
            <a:avLst/>
          </a:prstGeom>
        </p:spPr>
      </p:pic>
    </p:spTree>
    <p:extLst>
      <p:ext uri="{BB962C8B-B14F-4D97-AF65-F5344CB8AC3E}">
        <p14:creationId xmlns:p14="http://schemas.microsoft.com/office/powerpoint/2010/main" val="11756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54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7704" y="1412777"/>
            <a:ext cx="6120680" cy="2880320"/>
          </a:xfrm>
        </p:spPr>
        <p:txBody>
          <a:bodyPr>
            <a:noAutofit/>
          </a:bodyPr>
          <a:lstStyle/>
          <a:p>
            <a:pPr marL="0" indent="0" algn="ctr">
              <a:buNone/>
            </a:pPr>
            <a:r>
              <a:rPr lang="fa-IR" sz="4800" dirty="0" smtClean="0">
                <a:cs typeface="B Yagut" panose="00000400000000000000" pitchFamily="2" charset="-78"/>
              </a:rPr>
              <a:t>فعالیتهای </a:t>
            </a:r>
          </a:p>
          <a:p>
            <a:pPr marL="0" indent="0" algn="ctr">
              <a:buNone/>
            </a:pPr>
            <a:r>
              <a:rPr lang="fa-IR" sz="4800" dirty="0" smtClean="0">
                <a:cs typeface="B Yagut" panose="00000400000000000000" pitchFamily="2" charset="-78"/>
              </a:rPr>
              <a:t>نهادهای </a:t>
            </a:r>
            <a:r>
              <a:rPr lang="fa-IR" sz="4800" dirty="0">
                <a:cs typeface="B Yagut" panose="00000400000000000000" pitchFamily="2" charset="-78"/>
              </a:rPr>
              <a:t>امدادی </a:t>
            </a:r>
            <a:endParaRPr lang="fa-IR" sz="4800" dirty="0" smtClean="0">
              <a:cs typeface="B Yagut" panose="00000400000000000000" pitchFamily="2" charset="-78"/>
            </a:endParaRPr>
          </a:p>
          <a:p>
            <a:pPr marL="0" indent="0" algn="ctr">
              <a:buNone/>
            </a:pPr>
            <a:r>
              <a:rPr lang="fa-IR" sz="4800" dirty="0" smtClean="0">
                <a:cs typeface="B Yagut" panose="00000400000000000000" pitchFamily="2" charset="-78"/>
              </a:rPr>
              <a:t>در </a:t>
            </a:r>
            <a:r>
              <a:rPr lang="fa-IR" sz="4800" dirty="0">
                <a:cs typeface="B Yagut" panose="00000400000000000000" pitchFamily="2" charset="-78"/>
              </a:rPr>
              <a:t>ایران </a:t>
            </a:r>
            <a:endParaRPr lang="fa-IR" sz="4400" dirty="0">
              <a:cs typeface="B Yagut" panose="00000400000000000000" pitchFamily="2" charset="-78"/>
            </a:endParaRPr>
          </a:p>
        </p:txBody>
      </p:sp>
      <p:pic>
        <p:nvPicPr>
          <p:cNvPr id="2" name="10.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88640" y="6858000"/>
            <a:ext cx="609600" cy="609600"/>
          </a:xfrm>
          <a:prstGeom prst="rect">
            <a:avLst/>
          </a:prstGeom>
        </p:spPr>
      </p:pic>
    </p:spTree>
    <p:extLst>
      <p:ext uri="{BB962C8B-B14F-4D97-AF65-F5344CB8AC3E}">
        <p14:creationId xmlns:p14="http://schemas.microsoft.com/office/powerpoint/2010/main" val="311056533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anose="00000400000000000000" pitchFamily="2" charset="-78"/>
              </a:rPr>
              <a:t>سازمان آتش نشانی </a:t>
            </a:r>
            <a:endParaRPr lang="fa-IR" sz="4000" dirty="0">
              <a:cs typeface="B Yagut" panose="00000400000000000000" pitchFamily="2" charset="-78"/>
            </a:endParaRPr>
          </a:p>
        </p:txBody>
      </p:sp>
      <p:sp>
        <p:nvSpPr>
          <p:cNvPr id="5" name="Content Placeholder 4"/>
          <p:cNvSpPr>
            <a:spLocks noGrp="1"/>
          </p:cNvSpPr>
          <p:nvPr>
            <p:ph idx="1"/>
          </p:nvPr>
        </p:nvSpPr>
        <p:spPr/>
        <p:txBody>
          <a:bodyPr>
            <a:normAutofit/>
          </a:bodyPr>
          <a:lstStyle/>
          <a:p>
            <a:pPr marL="0" indent="0">
              <a:buNone/>
            </a:pPr>
            <a:endParaRPr lang="fa-IR" dirty="0" smtClean="0"/>
          </a:p>
          <a:p>
            <a:pPr marL="0" indent="0">
              <a:buNone/>
            </a:pPr>
            <a:r>
              <a:rPr lang="fa-IR" sz="2800" dirty="0" smtClean="0">
                <a:cs typeface="B Yagut" panose="00000400000000000000" pitchFamily="2" charset="-78"/>
              </a:rPr>
              <a:t>درکشور ما ،آتش نشانی با شماره </a:t>
            </a:r>
            <a:r>
              <a:rPr lang="fa-IR" sz="2800" b="1" dirty="0" smtClean="0">
                <a:cs typeface="B Yagut" panose="00000400000000000000" pitchFamily="2" charset="-78"/>
              </a:rPr>
              <a:t>125</a:t>
            </a:r>
            <a:r>
              <a:rPr lang="fa-IR" sz="2800" dirty="0" smtClean="0">
                <a:cs typeface="B Yagut" panose="00000400000000000000" pitchFamily="2" charset="-78"/>
              </a:rPr>
              <a:t> فقط وظیفه خاموش کردن آتش را ندارد ، بلکه این سازمان در زمان بروز برخی سوانح هم به کمک آسیب دیدگان میآید .</a:t>
            </a:r>
            <a:endParaRPr lang="fa-IR" sz="2800" dirty="0">
              <a:cs typeface="B Yagut" panose="00000400000000000000" pitchFamily="2" charset="-78"/>
            </a:endParaRPr>
          </a:p>
        </p:txBody>
      </p:sp>
      <p:pic>
        <p:nvPicPr>
          <p:cNvPr id="6" name="Picture 2" descr="ID# 561 - Bouncing 1 - PowerPoint Animation"/>
          <p:cNvPicPr>
            <a:picLocks noGrp="1" noChangeAspect="1" noChangeArrowheads="1" noCrop="1"/>
          </p:cNvPicPr>
          <p:nvPr>
            <p:ph idx="4294967295"/>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rot="19450217">
            <a:off x="0" y="3686175"/>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8608" y="3567294"/>
            <a:ext cx="1440159" cy="2271155"/>
          </a:xfrm>
          <a:prstGeom prst="rect">
            <a:avLst/>
          </a:prstGeom>
        </p:spPr>
      </p:pic>
      <p:pic>
        <p:nvPicPr>
          <p:cNvPr id="8" name="Picture 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643074">
            <a:off x="7067776" y="3595846"/>
            <a:ext cx="1881401" cy="1917347"/>
          </a:xfrm>
          <a:prstGeom prst="rect">
            <a:avLst/>
          </a:prstGeom>
        </p:spPr>
      </p:pic>
      <p:pic>
        <p:nvPicPr>
          <p:cNvPr id="3" name="1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84784" y="5533649"/>
            <a:ext cx="609600" cy="609600"/>
          </a:xfrm>
          <a:prstGeom prst="rect">
            <a:avLst/>
          </a:prstGeom>
        </p:spPr>
      </p:pic>
    </p:spTree>
    <p:extLst>
      <p:ext uri="{BB962C8B-B14F-4D97-AF65-F5344CB8AC3E}">
        <p14:creationId xmlns:p14="http://schemas.microsoft.com/office/powerpoint/2010/main" val="4207848328"/>
      </p:ext>
    </p:extLst>
  </p:cSld>
  <p:clrMapOvr>
    <a:masterClrMapping/>
  </p:clrMapOvr>
  <mc:AlternateContent xmlns:mc="http://schemas.openxmlformats.org/markup-compatibility/2006" xmlns:p14="http://schemas.microsoft.com/office/powerpoint/2010/main">
    <mc:Choice Requires="p14">
      <p:transition spd="slow" p14:dur="2000" advClick="0" advTm="37000"/>
    </mc:Choice>
    <mc:Fallback xmlns="">
      <p:transition spd="slow" advClick="0" advTm="3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58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404664"/>
            <a:ext cx="8229600" cy="1143000"/>
          </a:xfrm>
        </p:spPr>
        <p:txBody>
          <a:bodyPr/>
          <a:lstStyle/>
          <a:p>
            <a:r>
              <a:rPr lang="fa-IR" dirty="0">
                <a:cs typeface="B Yagut" panose="00000400000000000000" pitchFamily="2" charset="-78"/>
              </a:rPr>
              <a:t>سازمان آتش نشانی </a:t>
            </a:r>
            <a:endParaRPr lang="fa-IR" dirty="0"/>
          </a:p>
        </p:txBody>
      </p:sp>
      <p:sp>
        <p:nvSpPr>
          <p:cNvPr id="6" name="Content Placeholder 5"/>
          <p:cNvSpPr>
            <a:spLocks noGrp="1"/>
          </p:cNvSpPr>
          <p:nvPr>
            <p:ph idx="1"/>
          </p:nvPr>
        </p:nvSpPr>
        <p:spPr>
          <a:xfrm>
            <a:off x="0" y="2768552"/>
            <a:ext cx="8892480" cy="4525963"/>
          </a:xfrm>
        </p:spPr>
        <p:txBody>
          <a:bodyPr>
            <a:normAutofit/>
          </a:bodyPr>
          <a:lstStyle/>
          <a:p>
            <a:pPr marL="0" indent="0">
              <a:buNone/>
            </a:pPr>
            <a:r>
              <a:rPr lang="fa-IR" sz="2800" dirty="0" smtClean="0">
                <a:cs typeface="B Yagut" panose="00000400000000000000" pitchFamily="2" charset="-78"/>
              </a:rPr>
              <a:t>نجات افراد از آسانسور ، خودرو تصادفی، چاه ، رودخانه و استخر ، بیرون آوردن افراد از زیر آوار ساختمانی ، کمک به حادثه دیــدگان چرخ گوشت و ابزارهای کارگاهی و همچنین مقابله با حیوانات وحشی که امکان دارد در سطح شهر دیده شوند ، از جمله وظایف تعریف شده آتش نشانی است .</a:t>
            </a:r>
            <a:endParaRPr lang="fa-IR" sz="2800" dirty="0">
              <a:cs typeface="B Yagut" panose="00000400000000000000" pitchFamily="2" charset="-78"/>
            </a:endParaRPr>
          </a:p>
        </p:txBody>
      </p:sp>
      <p:pic>
        <p:nvPicPr>
          <p:cNvPr id="8" name="Picture 2" descr="ID# 561 - Bouncing 1 - PowerPoint Animation"/>
          <p:cNvPicPr>
            <a:picLocks noChangeAspect="1" noChangeArrowheads="1" noCrop="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700439">
            <a:off x="-459207" y="-588"/>
            <a:ext cx="2095500" cy="25748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245599">
            <a:off x="653041" y="-270016"/>
            <a:ext cx="1440159" cy="2271155"/>
          </a:xfrm>
          <a:prstGeom prst="rect">
            <a:avLst/>
          </a:prstGeom>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526737">
            <a:off x="1205382" y="-383031"/>
            <a:ext cx="1881401" cy="1917347"/>
          </a:xfrm>
          <a:prstGeom prst="rect">
            <a:avLst/>
          </a:prstGeom>
        </p:spPr>
      </p:pic>
      <p:pic>
        <p:nvPicPr>
          <p:cNvPr id="2" name="1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692696" y="6248400"/>
            <a:ext cx="609600" cy="609600"/>
          </a:xfrm>
          <a:prstGeom prst="rect">
            <a:avLst/>
          </a:prstGeom>
        </p:spPr>
      </p:pic>
    </p:spTree>
    <p:extLst>
      <p:ext uri="{BB962C8B-B14F-4D97-AF65-F5344CB8AC3E}">
        <p14:creationId xmlns:p14="http://schemas.microsoft.com/office/powerpoint/2010/main" val="2266959278"/>
      </p:ext>
    </p:extLst>
  </p:cSld>
  <p:clrMapOvr>
    <a:masterClrMapping/>
  </p:clrMapOvr>
  <mc:AlternateContent xmlns:mc="http://schemas.openxmlformats.org/markup-compatibility/2006" xmlns:p14="http://schemas.microsoft.com/office/powerpoint/2010/main">
    <mc:Choice Requires="p14">
      <p:transition spd="slow" p14:dur="2000" advClick="0" advTm="24000"/>
    </mc:Choice>
    <mc:Fallback xmlns="">
      <p:transition spd="slow" advClick="0"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3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15616" y="476672"/>
            <a:ext cx="7560840" cy="935037"/>
          </a:xfrm>
        </p:spPr>
        <p:txBody>
          <a:bodyPr>
            <a:normAutofit fontScale="90000"/>
          </a:bodyPr>
          <a:lstStyle/>
          <a:p>
            <a:r>
              <a:rPr lang="fa-IR" sz="4900" dirty="0">
                <a:cs typeface="B Yagut" panose="00000400000000000000" pitchFamily="2" charset="-78"/>
              </a:rPr>
              <a:t>اورژانس </a:t>
            </a:r>
            <a:r>
              <a:rPr lang="fa-IR" sz="4900" b="1" dirty="0" smtClean="0">
                <a:cs typeface="B Yagut" panose="00000400000000000000" pitchFamily="2" charset="-78"/>
              </a:rPr>
              <a:t>115</a:t>
            </a:r>
            <a:r>
              <a:rPr lang="fa-IR" b="1" dirty="0" smtClean="0">
                <a:cs typeface="B Yagut" panose="00000400000000000000" pitchFamily="2" charset="-78"/>
              </a:rPr>
              <a:t/>
            </a:r>
            <a:br>
              <a:rPr lang="fa-IR" b="1" dirty="0" smtClean="0">
                <a:cs typeface="B Yagut" panose="00000400000000000000" pitchFamily="2" charset="-78"/>
              </a:rPr>
            </a:br>
            <a:r>
              <a:rPr lang="fa-IR" sz="4900" b="1" dirty="0">
                <a:cs typeface="B Yagut" panose="00000400000000000000" pitchFamily="2" charset="-78"/>
              </a:rPr>
              <a:t>(</a:t>
            </a:r>
            <a:r>
              <a:rPr lang="fa-IR" sz="4900" dirty="0" smtClean="0">
                <a:cs typeface="B Yagut" panose="00000400000000000000" pitchFamily="2" charset="-78"/>
              </a:rPr>
              <a:t>اورژانس </a:t>
            </a:r>
            <a:r>
              <a:rPr lang="fa-IR" sz="4900" dirty="0">
                <a:cs typeface="B Yagut" panose="00000400000000000000" pitchFamily="2" charset="-78"/>
              </a:rPr>
              <a:t>پیش </a:t>
            </a:r>
            <a:r>
              <a:rPr lang="fa-IR" sz="4900" dirty="0" smtClean="0">
                <a:cs typeface="B Yagut" panose="00000400000000000000" pitchFamily="2" charset="-78"/>
              </a:rPr>
              <a:t>بیمارستانی)</a:t>
            </a:r>
            <a:endParaRPr lang="fa-IR" sz="4900" dirty="0"/>
          </a:p>
        </p:txBody>
      </p:sp>
      <p:sp>
        <p:nvSpPr>
          <p:cNvPr id="3" name="Content Placeholder 2"/>
          <p:cNvSpPr>
            <a:spLocks noGrp="1"/>
          </p:cNvSpPr>
          <p:nvPr>
            <p:ph idx="1"/>
          </p:nvPr>
        </p:nvSpPr>
        <p:spPr>
          <a:xfrm>
            <a:off x="7790" y="2206526"/>
            <a:ext cx="8928992" cy="4541925"/>
          </a:xfrm>
        </p:spPr>
        <p:txBody>
          <a:bodyPr/>
          <a:lstStyle/>
          <a:p>
            <a:pPr marL="0" indent="0" algn="r">
              <a:buNone/>
            </a:pPr>
            <a:r>
              <a:rPr lang="fa-IR" sz="2800" dirty="0" smtClean="0">
                <a:cs typeface="B Yagut" panose="00000400000000000000" pitchFamily="2" charset="-78"/>
              </a:rPr>
              <a:t>سابقه </a:t>
            </a:r>
            <a:r>
              <a:rPr lang="fa-IR" sz="2800" dirty="0">
                <a:cs typeface="B Yagut" panose="00000400000000000000" pitchFamily="2" charset="-78"/>
              </a:rPr>
              <a:t>رسمی اورژانس پیش بیمارستانی در ایران بیش از 40 سال است ، هر چند باید گفت که در آن زمان اورژانس پیش بیمارستانی </a:t>
            </a:r>
            <a:r>
              <a:rPr lang="fa-IR" sz="2800" dirty="0" smtClean="0">
                <a:cs typeface="B Yagut" panose="00000400000000000000" pitchFamily="2" charset="-78"/>
              </a:rPr>
              <a:t>فقط </a:t>
            </a:r>
            <a:r>
              <a:rPr lang="fa-IR" sz="2800" dirty="0">
                <a:cs typeface="B Yagut" panose="00000400000000000000" pitchFamily="2" charset="-78"/>
              </a:rPr>
              <a:t>به </a:t>
            </a:r>
            <a:r>
              <a:rPr lang="fa-IR" sz="2800" dirty="0" smtClean="0">
                <a:cs typeface="B Yagut" panose="00000400000000000000" pitchFamily="2" charset="-78"/>
              </a:rPr>
              <a:t>خــدمات </a:t>
            </a:r>
            <a:r>
              <a:rPr lang="fa-IR" sz="2800" dirty="0">
                <a:cs typeface="B Yagut" panose="00000400000000000000" pitchFamily="2" charset="-78"/>
              </a:rPr>
              <a:t>آمبولانس ها محدود می شد، ولی </a:t>
            </a:r>
            <a:r>
              <a:rPr lang="fa-IR" sz="2800" dirty="0" smtClean="0">
                <a:cs typeface="B Yagut" panose="00000400000000000000" pitchFamily="2" charset="-78"/>
              </a:rPr>
              <a:t>امـروزه </a:t>
            </a:r>
            <a:r>
              <a:rPr lang="fa-IR" sz="2800" dirty="0">
                <a:cs typeface="B Yagut" panose="00000400000000000000" pitchFamily="2" charset="-78"/>
              </a:rPr>
              <a:t>اورژانس هوایی ، </a:t>
            </a:r>
            <a:r>
              <a:rPr lang="fa-IR" sz="2800" dirty="0" smtClean="0">
                <a:cs typeface="B Yagut" panose="00000400000000000000" pitchFamily="2" charset="-78"/>
              </a:rPr>
              <a:t>دریــایی </a:t>
            </a:r>
            <a:r>
              <a:rPr lang="fa-IR" sz="2800" dirty="0">
                <a:cs typeface="B Yagut" panose="00000400000000000000" pitchFamily="2" charset="-78"/>
              </a:rPr>
              <a:t>و موتورهای ویژه هم به کمک آمبولانسها آمده است  تا بیمار را با شرایط علمی تر به مراکز درمانی منتقل کنند </a:t>
            </a:r>
            <a:r>
              <a:rPr lang="fa-IR" dirty="0">
                <a:cs typeface="B Yagut" panose="00000400000000000000" pitchFamily="2" charset="-78"/>
              </a:rPr>
              <a:t>.</a:t>
            </a:r>
          </a:p>
          <a:p>
            <a:pPr marL="0" indent="0" algn="r">
              <a:buNone/>
            </a:pPr>
            <a:endParaRPr lang="fa-IR" dirty="0"/>
          </a:p>
        </p:txBody>
      </p:sp>
      <p:pic>
        <p:nvPicPr>
          <p:cNvPr id="2" name="15.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340768" y="6453336"/>
            <a:ext cx="609600" cy="609600"/>
          </a:xfrm>
          <a:prstGeom prst="rect">
            <a:avLst/>
          </a:prstGeom>
        </p:spPr>
      </p:pic>
      <p:pic>
        <p:nvPicPr>
          <p:cNvPr id="8" name="Picture 2" descr="http://i2.tnews.ir/2020/04/25/Thumbnail/l/159764774_225559254ccba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83401">
            <a:off x="223099" y="4593623"/>
            <a:ext cx="2892984" cy="181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36743"/>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7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cs typeface="B Yagut" panose="00000400000000000000" pitchFamily="2" charset="-78"/>
              </a:rPr>
              <a:t>اورژانس </a:t>
            </a:r>
            <a:r>
              <a:rPr lang="fa-IR" b="1" dirty="0">
                <a:cs typeface="B Yagut" panose="00000400000000000000" pitchFamily="2" charset="-78"/>
              </a:rPr>
              <a:t>115</a:t>
            </a:r>
            <a:endParaRPr lang="fa-IR" b="1" dirty="0"/>
          </a:p>
        </p:txBody>
      </p:sp>
      <p:sp>
        <p:nvSpPr>
          <p:cNvPr id="3" name="Content Placeholder 2"/>
          <p:cNvSpPr>
            <a:spLocks noGrp="1"/>
          </p:cNvSpPr>
          <p:nvPr>
            <p:ph idx="1"/>
          </p:nvPr>
        </p:nvSpPr>
        <p:spPr>
          <a:xfrm>
            <a:off x="0" y="1881337"/>
            <a:ext cx="9036496" cy="4525963"/>
          </a:xfrm>
        </p:spPr>
        <p:txBody>
          <a:bodyPr>
            <a:normAutofit/>
          </a:bodyPr>
          <a:lstStyle/>
          <a:p>
            <a:pPr marL="0" indent="0" algn="r" rtl="1">
              <a:buNone/>
            </a:pPr>
            <a:r>
              <a:rPr lang="fa-IR" sz="2800" dirty="0" smtClean="0">
                <a:solidFill>
                  <a:srgbClr val="333333"/>
                </a:solidFill>
                <a:latin typeface="tahoma"/>
              </a:rPr>
              <a:t>بسیاری </a:t>
            </a:r>
            <a:r>
              <a:rPr lang="fa-IR" sz="2800" dirty="0">
                <a:solidFill>
                  <a:srgbClr val="333333"/>
                </a:solidFill>
                <a:latin typeface="tahoma"/>
              </a:rPr>
              <a:t>از ما با موارد </a:t>
            </a:r>
            <a:r>
              <a:rPr lang="fa-IR" sz="2800" dirty="0" smtClean="0">
                <a:solidFill>
                  <a:srgbClr val="111111"/>
                </a:solidFill>
                <a:latin typeface="tahoma"/>
              </a:rPr>
              <a:t>اورژانسی</a:t>
            </a:r>
            <a:r>
              <a:rPr lang="fa-IR" sz="2800" dirty="0" smtClean="0">
                <a:solidFill>
                  <a:srgbClr val="333333"/>
                </a:solidFill>
                <a:latin typeface="tahoma"/>
              </a:rPr>
              <a:t> </a:t>
            </a:r>
            <a:r>
              <a:rPr lang="fa-IR" sz="2800" dirty="0">
                <a:solidFill>
                  <a:srgbClr val="333333"/>
                </a:solidFill>
                <a:latin typeface="tahoma"/>
              </a:rPr>
              <a:t>روبرو شده‌ایم، مواردی که نیاز به انتقال بیماران پیدا می‌کنیم. گاهی </a:t>
            </a:r>
            <a:r>
              <a:rPr lang="fa-IR" sz="2800" dirty="0" smtClean="0">
                <a:solidFill>
                  <a:srgbClr val="333333"/>
                </a:solidFill>
                <a:latin typeface="tahoma"/>
              </a:rPr>
              <a:t>ازاورژانس 115</a:t>
            </a:r>
            <a:r>
              <a:rPr lang="fa-IR" sz="2800" dirty="0">
                <a:solidFill>
                  <a:srgbClr val="333333"/>
                </a:solidFill>
                <a:latin typeface="tahoma"/>
              </a:rPr>
              <a:t> درخواستی داریم که می‌گویند در محدوده کار آن‌ها نیست! نمی‌دانیم چه چیزی در محدوده کار آن‌ها هست و چه چیزی نیست. </a:t>
            </a:r>
            <a:endParaRPr lang="fa-IR" sz="2800" dirty="0" smtClean="0">
              <a:cs typeface="B Yagut" panose="00000400000000000000" pitchFamily="2" charset="-78"/>
            </a:endParaRPr>
          </a:p>
        </p:txBody>
      </p:sp>
      <p:pic>
        <p:nvPicPr>
          <p:cNvPr id="4" name="Picture 2" descr="ID# 561 - Bouncing 1 - PowerPoint Animation"/>
          <p:cNvPicPr>
            <a:picLocks noChangeAspect="1" noChangeArrowheads="1" noCrop="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71339">
            <a:off x="1874599" y="4343732"/>
            <a:ext cx="1156400" cy="17672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D# 561 - Bouncing 1 - PowerPoint Animation"/>
          <p:cNvPicPr>
            <a:picLocks noChangeAspect="1" noChangeArrowheads="1" noCrop="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41717" y="4797152"/>
            <a:ext cx="1440160" cy="1627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525203">
            <a:off x="5997279" y="4573669"/>
            <a:ext cx="1881401" cy="1604444"/>
          </a:xfrm>
          <a:prstGeom prst="rect">
            <a:avLst/>
          </a:prstGeom>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32656" y="5722615"/>
            <a:ext cx="609600" cy="609600"/>
          </a:xfrm>
          <a:prstGeom prst="rect">
            <a:avLst/>
          </a:prstGeom>
        </p:spPr>
      </p:pic>
    </p:spTree>
    <p:extLst>
      <p:ext uri="{BB962C8B-B14F-4D97-AF65-F5344CB8AC3E}">
        <p14:creationId xmlns:p14="http://schemas.microsoft.com/office/powerpoint/2010/main" val="3701958101"/>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8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cs typeface="B Yagut" panose="00000400000000000000" pitchFamily="2" charset="-78"/>
              </a:rPr>
              <a:t>وظایف </a:t>
            </a:r>
            <a:r>
              <a:rPr lang="fa-IR" dirty="0" smtClean="0">
                <a:cs typeface="B Yagut" panose="00000400000000000000" pitchFamily="2" charset="-78"/>
              </a:rPr>
              <a:t>اورژانس</a:t>
            </a:r>
            <a:r>
              <a:rPr lang="fa-IR" dirty="0">
                <a:cs typeface="B Yagut" panose="00000400000000000000" pitchFamily="2" charset="-78"/>
              </a:rPr>
              <a:t> پیش بیمارستانی(115)</a:t>
            </a:r>
            <a:r>
              <a:rPr lang="fa-IR" b="1" dirty="0"/>
              <a:t> </a:t>
            </a:r>
            <a:endParaRPr lang="fa-IR" dirty="0"/>
          </a:p>
        </p:txBody>
      </p:sp>
      <p:sp>
        <p:nvSpPr>
          <p:cNvPr id="5" name="Content Placeholder 4"/>
          <p:cNvSpPr>
            <a:spLocks noGrp="1"/>
          </p:cNvSpPr>
          <p:nvPr>
            <p:ph idx="1"/>
          </p:nvPr>
        </p:nvSpPr>
        <p:spPr>
          <a:xfrm>
            <a:off x="-31735" y="1628800"/>
            <a:ext cx="9145016" cy="4541925"/>
          </a:xfrm>
        </p:spPr>
        <p:txBody>
          <a:bodyPr>
            <a:normAutofit fontScale="25000" lnSpcReduction="20000"/>
          </a:bodyPr>
          <a:lstStyle/>
          <a:p>
            <a:pPr algn="r" rtl="1">
              <a:buFont typeface="Wingdings" panose="05000000000000000000" pitchFamily="2" charset="2"/>
              <a:buChar char="q"/>
            </a:pPr>
            <a:r>
              <a:rPr lang="fa-IR" sz="11200" dirty="0" smtClean="0">
                <a:cs typeface="B Yagut" panose="00000400000000000000" pitchFamily="2" charset="-78"/>
              </a:rPr>
              <a:t>انجام </a:t>
            </a:r>
            <a:r>
              <a:rPr lang="fa-IR" sz="11200" dirty="0">
                <a:cs typeface="B Yagut" panose="00000400000000000000" pitchFamily="2" charset="-78"/>
              </a:rPr>
              <a:t>کمک‌های اولیه پزشکی در مورد بیماران و مجروحان تا از مرگ فوری نجات داده شوند. </a:t>
            </a:r>
            <a:endParaRPr lang="fa-IR" sz="11200" dirty="0" smtClean="0">
              <a:cs typeface="B Yagut" panose="00000400000000000000" pitchFamily="2" charset="-78"/>
            </a:endParaRPr>
          </a:p>
          <a:p>
            <a:pPr marL="0" indent="0" algn="r" rtl="1">
              <a:buNone/>
            </a:pPr>
            <a:endParaRPr lang="fa-IR" sz="11200" dirty="0">
              <a:cs typeface="B Yagut" panose="00000400000000000000" pitchFamily="2" charset="-78"/>
            </a:endParaRPr>
          </a:p>
          <a:p>
            <a:pPr algn="r" rtl="1">
              <a:buFont typeface="Wingdings" panose="05000000000000000000" pitchFamily="2" charset="2"/>
              <a:buChar char="q"/>
            </a:pPr>
            <a:r>
              <a:rPr lang="fa-IR" sz="11200" dirty="0">
                <a:cs typeface="B Yagut" panose="00000400000000000000" pitchFamily="2" charset="-78"/>
              </a:rPr>
              <a:t>معاینه بیمار و گزارش وضع اولیه او به پزشک مربوطه تا بر اساس شواهد محل وقوع حادثه، وضعیت بالینی بیمار در مورد بیمارستان مقصد تصمیم‌گیری شود</a:t>
            </a:r>
            <a:r>
              <a:rPr lang="fa-IR" sz="11200" dirty="0" smtClean="0">
                <a:cs typeface="B Yagut" panose="00000400000000000000" pitchFamily="2" charset="-78"/>
              </a:rPr>
              <a:t>.</a:t>
            </a:r>
          </a:p>
          <a:p>
            <a:pPr marL="0" indent="0" algn="r" rtl="1">
              <a:buNone/>
            </a:pPr>
            <a:endParaRPr lang="fa-IR" sz="11200" dirty="0">
              <a:cs typeface="B Yagut" panose="00000400000000000000" pitchFamily="2" charset="-78"/>
            </a:endParaRPr>
          </a:p>
          <a:p>
            <a:pPr algn="r" rtl="1">
              <a:buFont typeface="Wingdings" panose="05000000000000000000" pitchFamily="2" charset="2"/>
              <a:buChar char="q"/>
            </a:pPr>
            <a:r>
              <a:rPr lang="fa-IR" sz="11200" dirty="0">
                <a:cs typeface="B Yagut" panose="00000400000000000000" pitchFamily="2" charset="-78"/>
              </a:rPr>
              <a:t>ایجاد اطمینان خاطر در بیمارانی که اضطراب فراوان دارند</a:t>
            </a:r>
            <a:r>
              <a:rPr lang="fa-IR" sz="11200" dirty="0" smtClean="0">
                <a:cs typeface="B Yagut" panose="00000400000000000000" pitchFamily="2" charset="-78"/>
              </a:rPr>
              <a:t>.</a:t>
            </a:r>
          </a:p>
          <a:p>
            <a:pPr marL="0" indent="0" algn="r" rtl="1">
              <a:buNone/>
            </a:pPr>
            <a:endParaRPr lang="fa-IR" sz="11200" dirty="0" smtClean="0">
              <a:cs typeface="B Yagut" panose="00000400000000000000" pitchFamily="2" charset="-78"/>
            </a:endParaRPr>
          </a:p>
          <a:p>
            <a:pPr algn="r" rtl="1">
              <a:buFont typeface="Wingdings" panose="05000000000000000000" pitchFamily="2" charset="2"/>
              <a:buChar char="q"/>
            </a:pPr>
            <a:r>
              <a:rPr lang="fa-IR" sz="11200" dirty="0">
                <a:cs typeface="B Yagut" panose="00000400000000000000" pitchFamily="2" charset="-78"/>
              </a:rPr>
              <a:t>یکی از اقدامات مهم در برخورد با بیماران مبتلا به توقف قلبی تنفسی شروع سریع احیاء است. </a:t>
            </a:r>
            <a:r>
              <a:rPr lang="fa-IR" sz="11200" b="1" dirty="0">
                <a:cs typeface="B Yagut" panose="00000400000000000000" pitchFamily="2" charset="-78"/>
              </a:rPr>
              <a:t/>
            </a:r>
            <a:br>
              <a:rPr lang="fa-IR" sz="11200" b="1" dirty="0">
                <a:cs typeface="B Yagut" panose="00000400000000000000" pitchFamily="2" charset="-78"/>
              </a:rPr>
            </a:br>
            <a:r>
              <a:rPr lang="fa-IR" sz="11200" b="1" dirty="0">
                <a:cs typeface="B Yagut" panose="00000400000000000000" pitchFamily="2" charset="-78"/>
              </a:rPr>
              <a:t/>
            </a:r>
            <a:br>
              <a:rPr lang="fa-IR" sz="11200" b="1" dirty="0">
                <a:cs typeface="B Yagut" panose="00000400000000000000" pitchFamily="2" charset="-78"/>
              </a:rPr>
            </a:br>
            <a:r>
              <a:rPr lang="fa-IR" dirty="0"/>
              <a:t/>
            </a:r>
            <a:br>
              <a:rPr lang="fa-IR" dirty="0"/>
            </a:br>
            <a:r>
              <a:rPr lang="fa-IR" dirty="0"/>
              <a:t/>
            </a:r>
            <a:br>
              <a:rPr lang="fa-IR" dirty="0"/>
            </a:br>
            <a:r>
              <a:rPr lang="fa-IR" dirty="0"/>
              <a:t/>
            </a:r>
            <a:br>
              <a:rPr lang="fa-IR" dirty="0"/>
            </a:br>
            <a:r>
              <a:rPr lang="fa-IR" dirty="0"/>
              <a:t/>
            </a:r>
            <a:br>
              <a:rPr lang="fa-IR" dirty="0"/>
            </a:br>
            <a:r>
              <a:rPr lang="fa-IR" dirty="0"/>
              <a:t/>
            </a:r>
            <a:br>
              <a:rPr lang="fa-IR" dirty="0"/>
            </a:br>
            <a:endParaRPr lang="fa-IR"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2616" y="5805264"/>
            <a:ext cx="609600" cy="609600"/>
          </a:xfrm>
          <a:prstGeom prst="rect">
            <a:avLst/>
          </a:prstGeom>
        </p:spPr>
      </p:pic>
    </p:spTree>
    <p:extLst>
      <p:ext uri="{BB962C8B-B14F-4D97-AF65-F5344CB8AC3E}">
        <p14:creationId xmlns:p14="http://schemas.microsoft.com/office/powerpoint/2010/main" val="326506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3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0"/>
            <a:ext cx="8041440" cy="935037"/>
          </a:xfrm>
        </p:spPr>
        <p:txBody>
          <a:bodyPr/>
          <a:lstStyle/>
          <a:p>
            <a:r>
              <a:rPr lang="fa-IR" dirty="0">
                <a:cs typeface="B Yagut" panose="00000400000000000000" pitchFamily="2" charset="-78"/>
              </a:rPr>
              <a:t>وظایف اورژانس پیش بیمارستانی(115)</a:t>
            </a:r>
            <a:r>
              <a:rPr lang="fa-IR" b="1" dirty="0"/>
              <a:t> </a:t>
            </a:r>
            <a:endParaRPr lang="fa-IR" dirty="0"/>
          </a:p>
        </p:txBody>
      </p:sp>
      <p:sp>
        <p:nvSpPr>
          <p:cNvPr id="5" name="Content Placeholder 4"/>
          <p:cNvSpPr>
            <a:spLocks noGrp="1"/>
          </p:cNvSpPr>
          <p:nvPr>
            <p:ph idx="1"/>
          </p:nvPr>
        </p:nvSpPr>
        <p:spPr>
          <a:xfrm>
            <a:off x="2780" y="1392560"/>
            <a:ext cx="9144000" cy="4933528"/>
          </a:xfrm>
        </p:spPr>
        <p:txBody>
          <a:bodyPr>
            <a:normAutofit fontScale="25000" lnSpcReduction="20000"/>
          </a:bodyPr>
          <a:lstStyle/>
          <a:p>
            <a:pPr marL="0" indent="0" algn="r" rtl="1">
              <a:buNone/>
            </a:pPr>
            <a:endParaRPr lang="fa-IR" sz="11200" dirty="0" smtClean="0">
              <a:cs typeface="B Yagut" panose="00000400000000000000" pitchFamily="2" charset="-78"/>
            </a:endParaRPr>
          </a:p>
          <a:p>
            <a:pPr algn="r" rtl="1">
              <a:buFont typeface="Wingdings" panose="05000000000000000000" pitchFamily="2" charset="2"/>
              <a:buChar char="q"/>
            </a:pPr>
            <a:r>
              <a:rPr lang="fa-IR" sz="11200" dirty="0" smtClean="0">
                <a:cs typeface="B Yagut" panose="00000400000000000000" pitchFamily="2" charset="-78"/>
              </a:rPr>
              <a:t>تعدادی </a:t>
            </a:r>
            <a:r>
              <a:rPr lang="fa-IR" sz="11200" dirty="0">
                <a:cs typeface="B Yagut" panose="00000400000000000000" pitchFamily="2" charset="-78"/>
              </a:rPr>
              <a:t>دارو در اختیار </a:t>
            </a:r>
            <a:r>
              <a:rPr lang="fa-IR" sz="11200" dirty="0" smtClean="0">
                <a:cs typeface="B Yagut" panose="00000400000000000000" pitchFamily="2" charset="-78"/>
              </a:rPr>
              <a:t>کارکنان اورژانس</a:t>
            </a:r>
            <a:r>
              <a:rPr lang="fa-IR" sz="11200" dirty="0">
                <a:cs typeface="B Yagut" panose="00000400000000000000" pitchFamily="2" charset="-78"/>
              </a:rPr>
              <a:t> پیش بیمارستانی است که با و گاهی بدون اجازه پزشک می‌توان آن‌ها را تجویز کرد. </a:t>
            </a:r>
            <a:endParaRPr lang="fa-IR" sz="11200" dirty="0" smtClean="0">
              <a:cs typeface="B Yagut" panose="00000400000000000000" pitchFamily="2" charset="-78"/>
            </a:endParaRPr>
          </a:p>
          <a:p>
            <a:pPr marL="0" indent="0" algn="r" rtl="1">
              <a:buNone/>
            </a:pPr>
            <a:endParaRPr lang="fa-IR" sz="11200" dirty="0">
              <a:cs typeface="B Yagut" panose="00000400000000000000" pitchFamily="2" charset="-78"/>
            </a:endParaRPr>
          </a:p>
          <a:p>
            <a:pPr algn="r" rtl="1">
              <a:buFont typeface="Wingdings" panose="05000000000000000000" pitchFamily="2" charset="2"/>
              <a:buChar char="q"/>
            </a:pPr>
            <a:r>
              <a:rPr lang="fa-IR" sz="11200" dirty="0" smtClean="0">
                <a:cs typeface="B Yagut" panose="00000400000000000000" pitchFamily="2" charset="-78"/>
              </a:rPr>
              <a:t>رانندگی </a:t>
            </a:r>
            <a:r>
              <a:rPr lang="fa-IR" sz="11200" dirty="0">
                <a:cs typeface="B Yagut" panose="00000400000000000000" pitchFamily="2" charset="-78"/>
              </a:rPr>
              <a:t>وسیله نقلیه جهت رسیدن سریع به محل مأموریت و همچنین حمل بیمار به مراکز </a:t>
            </a:r>
            <a:r>
              <a:rPr lang="fa-IR" sz="11200" dirty="0" smtClean="0">
                <a:cs typeface="B Yagut" panose="00000400000000000000" pitchFamily="2" charset="-78"/>
              </a:rPr>
              <a:t>درمانی</a:t>
            </a:r>
          </a:p>
          <a:p>
            <a:pPr marL="0" indent="0" algn="r" rtl="1">
              <a:buNone/>
            </a:pPr>
            <a:endParaRPr lang="fa-IR" sz="11200" dirty="0" smtClean="0">
              <a:cs typeface="B Yagut" panose="00000400000000000000" pitchFamily="2" charset="-78"/>
            </a:endParaRPr>
          </a:p>
          <a:p>
            <a:pPr algn="r" rtl="1">
              <a:buFont typeface="Wingdings" panose="05000000000000000000" pitchFamily="2" charset="2"/>
              <a:buChar char="q"/>
            </a:pPr>
            <a:r>
              <a:rPr lang="fa-IR" sz="11200" dirty="0" smtClean="0">
                <a:cs typeface="B Yagut" panose="00000400000000000000" pitchFamily="2" charset="-78"/>
              </a:rPr>
              <a:t>رگ گیری از بیمار </a:t>
            </a:r>
          </a:p>
          <a:p>
            <a:pPr marL="0" indent="0" algn="r" rtl="1">
              <a:buNone/>
            </a:pPr>
            <a:endParaRPr lang="fa-IR" sz="11200" dirty="0" smtClean="0">
              <a:cs typeface="B Yagut" panose="00000400000000000000" pitchFamily="2" charset="-78"/>
            </a:endParaRPr>
          </a:p>
          <a:p>
            <a:pPr marL="0" indent="0" algn="r" rtl="1">
              <a:buNone/>
            </a:pPr>
            <a:endParaRPr lang="fa-IR" sz="11200" dirty="0">
              <a:cs typeface="B Yagut" panose="00000400000000000000" pitchFamily="2" charset="-78"/>
            </a:endParaRPr>
          </a:p>
          <a:p>
            <a:pPr marL="0" indent="0" algn="r" rtl="1">
              <a:buNone/>
            </a:pPr>
            <a:endParaRPr lang="fa-IR" sz="11200" dirty="0">
              <a:cs typeface="B Yagut" panose="00000400000000000000" pitchFamily="2" charset="-78"/>
            </a:endParaRPr>
          </a:p>
          <a:p>
            <a:pPr algn="r" rtl="1">
              <a:buFont typeface="Wingdings" panose="05000000000000000000" pitchFamily="2" charset="2"/>
              <a:buChar char="q"/>
            </a:pPr>
            <a:endParaRPr lang="fa-IR" sz="11200" dirty="0">
              <a:cs typeface="B Yagut" panose="00000400000000000000" pitchFamily="2" charset="-78"/>
            </a:endParaRPr>
          </a:p>
          <a:p>
            <a:pPr marL="0" indent="0" algn="r" rtl="1">
              <a:buNone/>
            </a:pPr>
            <a:r>
              <a:rPr lang="fa-IR" sz="9600" b="1" dirty="0">
                <a:cs typeface="B Yagut" panose="00000400000000000000" pitchFamily="2" charset="-78"/>
              </a:rPr>
              <a:t/>
            </a:r>
            <a:br>
              <a:rPr lang="fa-IR" sz="9600" b="1" dirty="0">
                <a:cs typeface="B Yagut" panose="00000400000000000000" pitchFamily="2" charset="-78"/>
              </a:rPr>
            </a:br>
            <a:endParaRPr lang="fa-IR" dirty="0"/>
          </a:p>
          <a:p>
            <a:pPr marL="0" indent="0" algn="r">
              <a:buNone/>
            </a:pPr>
            <a:endParaRPr lang="fa-IR"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4624" y="5445224"/>
            <a:ext cx="609600" cy="609600"/>
          </a:xfrm>
          <a:prstGeom prst="rect">
            <a:avLst/>
          </a:prstGeom>
        </p:spPr>
      </p:pic>
    </p:spTree>
    <p:extLst>
      <p:ext uri="{BB962C8B-B14F-4D97-AF65-F5344CB8AC3E}">
        <p14:creationId xmlns:p14="http://schemas.microsoft.com/office/powerpoint/2010/main" val="125256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45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cs typeface="B Yagut" panose="00000400000000000000" pitchFamily="2" charset="-78"/>
              </a:rPr>
              <a:t>جمعیت هلال احمر</a:t>
            </a:r>
            <a:endParaRPr lang="fa-IR" dirty="0"/>
          </a:p>
        </p:txBody>
      </p:sp>
      <p:sp>
        <p:nvSpPr>
          <p:cNvPr id="5" name="Content Placeholder 4"/>
          <p:cNvSpPr>
            <a:spLocks noGrp="1"/>
          </p:cNvSpPr>
          <p:nvPr>
            <p:ph idx="1"/>
          </p:nvPr>
        </p:nvSpPr>
        <p:spPr>
          <a:xfrm>
            <a:off x="179512" y="2060848"/>
            <a:ext cx="8856984" cy="4541925"/>
          </a:xfrm>
        </p:spPr>
        <p:txBody>
          <a:bodyPr/>
          <a:lstStyle/>
          <a:p>
            <a:pPr marL="0" indent="0" algn="r">
              <a:buNone/>
            </a:pPr>
            <a:r>
              <a:rPr lang="fa-IR" sz="2800" dirty="0">
                <a:cs typeface="B Yagut" panose="00000400000000000000" pitchFamily="2" charset="-78"/>
              </a:rPr>
              <a:t>همه افراد یک جامعه یا کشور به نوعی با نام جهانی صلیب سرخ همان هلال احمر در کشورهای اسلامی آشنا و یا با آن سرو کار </a:t>
            </a:r>
            <a:r>
              <a:rPr lang="fa-IR" sz="2800" dirty="0" smtClean="0">
                <a:cs typeface="B Yagut" panose="00000400000000000000" pitchFamily="2" charset="-78"/>
              </a:rPr>
              <a:t>داشته اند . </a:t>
            </a:r>
          </a:p>
          <a:p>
            <a:pPr marL="0" indent="0" algn="r">
              <a:buNone/>
            </a:pPr>
            <a:r>
              <a:rPr lang="fa-IR" sz="2800" dirty="0" smtClean="0">
                <a:cs typeface="B Yagut" panose="00000400000000000000" pitchFamily="2" charset="-78"/>
              </a:rPr>
              <a:t>نام </a:t>
            </a:r>
            <a:r>
              <a:rPr lang="fa-IR" sz="2800" dirty="0">
                <a:cs typeface="B Yagut" panose="00000400000000000000" pitchFamily="2" charset="-78"/>
              </a:rPr>
              <a:t>هلال احمر می تواند در جامعه برای افراد معانی مختلفی داشته باشد چرا که عده ای آن را ارگان پیشرو در ارائه خدمات امداد و نجات در حوادث و سوانح، بعضی ها تأمین کننده داروهای خاص و داروخانه های ویژه، گروهی ارائه دهنده خدمات توانبخشی و عده ای دیگر آنرا سازمانی حمایتی می شناسند</a:t>
            </a:r>
            <a:r>
              <a:rPr lang="fa-IR" dirty="0"/>
              <a:t>.</a:t>
            </a:r>
          </a:p>
        </p:txBody>
      </p:sp>
      <p:pic>
        <p:nvPicPr>
          <p:cNvPr id="6" name="Picture 2" descr="http://static.mihanblog.com/public/user_data/web_photo/512/1535235.jpg?72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60648"/>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6294" y="5661248"/>
            <a:ext cx="609600" cy="609600"/>
          </a:xfrm>
          <a:prstGeom prst="rect">
            <a:avLst/>
          </a:prstGeom>
        </p:spPr>
      </p:pic>
    </p:spTree>
    <p:extLst>
      <p:ext uri="{BB962C8B-B14F-4D97-AF65-F5344CB8AC3E}">
        <p14:creationId xmlns:p14="http://schemas.microsoft.com/office/powerpoint/2010/main" val="10402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7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cs typeface="B Yagut" panose="00000400000000000000" pitchFamily="2" charset="-78"/>
              </a:rPr>
              <a:t>جمعیت هلال احمر</a:t>
            </a:r>
            <a:endParaRPr lang="fa-IR" dirty="0"/>
          </a:p>
        </p:txBody>
      </p:sp>
      <p:sp>
        <p:nvSpPr>
          <p:cNvPr id="5" name="Content Placeholder 4"/>
          <p:cNvSpPr>
            <a:spLocks noGrp="1"/>
          </p:cNvSpPr>
          <p:nvPr>
            <p:ph idx="1"/>
          </p:nvPr>
        </p:nvSpPr>
        <p:spPr/>
        <p:txBody>
          <a:bodyPr/>
          <a:lstStyle/>
          <a:p>
            <a:pPr marL="0" lvl="0" indent="0" algn="r" rtl="1">
              <a:buNone/>
            </a:pPr>
            <a:r>
              <a:rPr lang="fa-IR" sz="2800" dirty="0">
                <a:cs typeface="B Yagut" panose="00000400000000000000" pitchFamily="2" charset="-78"/>
              </a:rPr>
              <a:t>در حال حاضر یکی از اصول اساسی نهضت جهانی صلیب سرخ و هلال احمر خدمات داوطلبانه که در جهت تحقق این اصل ، هم اکنون در یکصد و هفتاد و هشت کشور دنیا سازمانها و مؤسسات داوطلبان وابسته به جمعیت های ملی صلیب سرخ و هلال احمر فعالیت می </a:t>
            </a:r>
            <a:r>
              <a:rPr lang="fa-IR" sz="2800" dirty="0" smtClean="0">
                <a:cs typeface="B Yagut" panose="00000400000000000000" pitchFamily="2" charset="-78"/>
              </a:rPr>
              <a:t>کنند. </a:t>
            </a:r>
            <a:endParaRPr lang="fa-IR" dirty="0"/>
          </a:p>
        </p:txBody>
      </p:sp>
      <p:pic>
        <p:nvPicPr>
          <p:cNvPr id="6" name="Picture 2" descr="ID# 561 - Bouncing 1 - PowerPoint Animation"/>
          <p:cNvPicPr>
            <a:picLocks noChangeAspect="1" noChangeArrowheads="1" noCrop="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56187">
            <a:off x="-77962" y="4060385"/>
            <a:ext cx="1650576" cy="24435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245599">
            <a:off x="3155691" y="4194480"/>
            <a:ext cx="1440159" cy="2271155"/>
          </a:xfrm>
          <a:prstGeom prst="rect">
            <a:avLst/>
          </a:prstGeom>
        </p:spPr>
      </p:pic>
      <p:pic>
        <p:nvPicPr>
          <p:cNvPr id="8" name="Picture 2" descr="ID# 561 - Bouncing 1 - PowerPoint Animation"/>
          <p:cNvPicPr>
            <a:picLocks noChangeAspect="1" noChangeArrowheads="1" noCrop="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640" y="4221886"/>
            <a:ext cx="1650576" cy="2443519"/>
          </a:xfrm>
          <a:prstGeom prst="rect">
            <a:avLst/>
          </a:prstGeom>
          <a:noFill/>
          <a:extLst>
            <a:ext uri="{909E8E84-426E-40DD-AFC4-6F175D3DCCD1}">
              <a14:hiddenFill xmlns:a14="http://schemas.microsoft.com/office/drawing/2010/main">
                <a:solidFill>
                  <a:srgbClr val="FFFFFF"/>
                </a:solidFill>
              </a14:hiddenFill>
            </a:ext>
          </a:extLst>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32656" y="5949280"/>
            <a:ext cx="609600" cy="609600"/>
          </a:xfrm>
          <a:prstGeom prst="rect">
            <a:avLst/>
          </a:prstGeom>
        </p:spPr>
      </p:pic>
    </p:spTree>
    <p:extLst>
      <p:ext uri="{BB962C8B-B14F-4D97-AF65-F5344CB8AC3E}">
        <p14:creationId xmlns:p14="http://schemas.microsoft.com/office/powerpoint/2010/main" val="42300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6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rtl="1"/>
            <a:r>
              <a:rPr lang="fa-IR" sz="3600" b="1" dirty="0" smtClean="0">
                <a:cs typeface="B Yagut" panose="00000400000000000000" pitchFamily="2" charset="-78"/>
              </a:rPr>
              <a:t> </a:t>
            </a:r>
            <a:r>
              <a:rPr lang="fa-IR" b="1" dirty="0" smtClean="0">
                <a:cs typeface="B Yagut" panose="00000400000000000000" pitchFamily="2" charset="-78"/>
              </a:rPr>
              <a:t>مشخصات سند</a:t>
            </a:r>
            <a:endParaRPr lang="en-US" b="1" dirty="0">
              <a:cs typeface="B Yagut" panose="00000400000000000000" pitchFamily="2" charset="-78"/>
            </a:endParaRPr>
          </a:p>
        </p:txBody>
      </p:sp>
      <p:sp>
        <p:nvSpPr>
          <p:cNvPr id="5" name="Text Placeholder 4"/>
          <p:cNvSpPr>
            <a:spLocks noGrp="1"/>
          </p:cNvSpPr>
          <p:nvPr>
            <p:ph type="body" idx="1"/>
          </p:nvPr>
        </p:nvSpPr>
        <p:spPr/>
        <p:txBody>
          <a:bodyPr>
            <a:normAutofit/>
          </a:bodyPr>
          <a:lstStyle/>
          <a:p>
            <a:pPr algn="r" rtl="1"/>
            <a:r>
              <a:rPr lang="fa-IR" sz="2800" dirty="0" smtClean="0">
                <a:cs typeface="B Yagut" panose="00000400000000000000" pitchFamily="2" charset="-78"/>
              </a:rPr>
              <a:t>مشخصات مدرس </a:t>
            </a:r>
          </a:p>
        </p:txBody>
      </p:sp>
      <p:sp>
        <p:nvSpPr>
          <p:cNvPr id="6" name="Content Placeholder 5"/>
          <p:cNvSpPr>
            <a:spLocks noGrp="1"/>
          </p:cNvSpPr>
          <p:nvPr>
            <p:ph sz="half" idx="2"/>
          </p:nvPr>
        </p:nvSpPr>
        <p:spPr>
          <a:xfrm>
            <a:off x="0" y="2836920"/>
            <a:ext cx="4499992" cy="3951288"/>
          </a:xfrm>
        </p:spPr>
        <p:txBody>
          <a:bodyPr>
            <a:normAutofit/>
          </a:bodyPr>
          <a:lstStyle/>
          <a:p>
            <a:pPr marL="0" indent="0" algn="r" rtl="1">
              <a:buNone/>
            </a:pPr>
            <a:endParaRPr lang="fa-IR" sz="2000" dirty="0" smtClean="0">
              <a:cs typeface="B Yagut" panose="00000400000000000000" pitchFamily="2" charset="-78"/>
            </a:endParaRPr>
          </a:p>
          <a:p>
            <a:pPr marL="0" indent="0" algn="r" rtl="1">
              <a:buNone/>
            </a:pPr>
            <a:endParaRPr lang="fa-IR" dirty="0" smtClean="0">
              <a:cs typeface="B Yagut" panose="00000400000000000000" pitchFamily="2" charset="-78"/>
            </a:endParaRPr>
          </a:p>
          <a:p>
            <a:pPr marL="0" indent="0" algn="r" rtl="1">
              <a:buNone/>
            </a:pPr>
            <a:endParaRPr lang="fa-IR" dirty="0" smtClean="0">
              <a:cs typeface="B Yagut" panose="00000400000000000000" pitchFamily="2" charset="-78"/>
            </a:endParaRPr>
          </a:p>
          <a:p>
            <a:pPr marL="0" indent="0" algn="r" rtl="1">
              <a:buNone/>
            </a:pPr>
            <a:r>
              <a:rPr lang="fa-IR" dirty="0" smtClean="0">
                <a:cs typeface="B Yagut" panose="00000400000000000000" pitchFamily="2" charset="-78"/>
              </a:rPr>
              <a:t>معصومه کوزه گر</a:t>
            </a:r>
          </a:p>
          <a:p>
            <a:pPr marL="0" indent="0" algn="r" rtl="1">
              <a:buNone/>
            </a:pPr>
            <a:r>
              <a:rPr lang="fa-IR" dirty="0" smtClean="0">
                <a:cs typeface="B Yagut" panose="00000400000000000000" pitchFamily="2" charset="-78"/>
              </a:rPr>
              <a:t>کارشناس بهداشت محیط </a:t>
            </a:r>
          </a:p>
          <a:p>
            <a:pPr marL="0" indent="0" algn="r" rtl="1">
              <a:buNone/>
            </a:pPr>
            <a:r>
              <a:rPr lang="fa-IR" dirty="0" smtClean="0">
                <a:cs typeface="B Yagut" panose="00000400000000000000" pitchFamily="2" charset="-78"/>
              </a:rPr>
              <a:t>مربی مرکز آموزش بهورزی شهرستان مینودشت </a:t>
            </a:r>
            <a:endParaRPr lang="en-US" dirty="0" smtClean="0">
              <a:cs typeface="B Yagut" panose="00000400000000000000" pitchFamily="2" charset="-78"/>
            </a:endParaRPr>
          </a:p>
          <a:p>
            <a:pPr marL="0" indent="0" algn="r" rtl="1">
              <a:buNone/>
            </a:pPr>
            <a:r>
              <a:rPr lang="fa-IR" dirty="0" smtClean="0">
                <a:cs typeface="B Yagut" panose="00000400000000000000" pitchFamily="2" charset="-78"/>
              </a:rPr>
              <a:t>دانشگاه علوم پزشکی و خدمات بهداشتی درمانی گلستان </a:t>
            </a:r>
          </a:p>
          <a:p>
            <a:pPr algn="r" rtl="1"/>
            <a:endParaRPr lang="en-US" sz="2000" dirty="0">
              <a:cs typeface="B Yagut" panose="00000400000000000000" pitchFamily="2" charset="-78"/>
            </a:endParaRPr>
          </a:p>
        </p:txBody>
      </p:sp>
      <p:sp>
        <p:nvSpPr>
          <p:cNvPr id="7" name="Text Placeholder 6"/>
          <p:cNvSpPr>
            <a:spLocks noGrp="1"/>
          </p:cNvSpPr>
          <p:nvPr>
            <p:ph type="body" sz="quarter" idx="3"/>
          </p:nvPr>
        </p:nvSpPr>
        <p:spPr/>
        <p:txBody>
          <a:bodyPr>
            <a:normAutofit/>
          </a:bodyPr>
          <a:lstStyle/>
          <a:p>
            <a:pPr algn="r" rtl="1"/>
            <a:r>
              <a:rPr lang="fa-IR" sz="2800" dirty="0" smtClean="0">
                <a:cs typeface="B Yagut" panose="00000400000000000000" pitchFamily="2" charset="-78"/>
              </a:rPr>
              <a:t>مشخصات بسته آموزشی</a:t>
            </a:r>
          </a:p>
        </p:txBody>
      </p:sp>
      <p:sp>
        <p:nvSpPr>
          <p:cNvPr id="8" name="Content Placeholder 7"/>
          <p:cNvSpPr>
            <a:spLocks noGrp="1"/>
          </p:cNvSpPr>
          <p:nvPr>
            <p:ph sz="quarter" idx="4"/>
          </p:nvPr>
        </p:nvSpPr>
        <p:spPr>
          <a:xfrm>
            <a:off x="4572000" y="1916832"/>
            <a:ext cx="4392488" cy="4494485"/>
          </a:xfrm>
        </p:spPr>
        <p:txBody>
          <a:bodyPr>
            <a:normAutofit/>
          </a:bodyPr>
          <a:lstStyle/>
          <a:p>
            <a:pPr marL="0" indent="0" algn="r" rtl="1">
              <a:buNone/>
            </a:pPr>
            <a:endParaRPr lang="fa-IR" dirty="0" smtClean="0">
              <a:cs typeface="B Yagut" panose="00000400000000000000" pitchFamily="2" charset="-78"/>
            </a:endParaRPr>
          </a:p>
          <a:p>
            <a:pPr marL="0" indent="0" algn="r" rtl="1">
              <a:buNone/>
            </a:pPr>
            <a:r>
              <a:rPr lang="fa-IR" dirty="0" smtClean="0">
                <a:cs typeface="B Yagut" panose="00000400000000000000" pitchFamily="2" charset="-78"/>
              </a:rPr>
              <a:t>حیطه درس :   مدیریت خطر بلایا </a:t>
            </a:r>
          </a:p>
          <a:p>
            <a:pPr marL="0" indent="0" algn="r" rtl="1">
              <a:buNone/>
            </a:pPr>
            <a:r>
              <a:rPr lang="fa-IR" dirty="0" smtClean="0"/>
              <a:t>تاریخ آخرین </a:t>
            </a:r>
            <a:r>
              <a:rPr lang="fa-IR" dirty="0"/>
              <a:t>بازنگری: </a:t>
            </a:r>
            <a:r>
              <a:rPr lang="fa-IR" dirty="0" smtClean="0"/>
              <a:t> </a:t>
            </a:r>
            <a:r>
              <a:rPr lang="fa-IR" dirty="0" smtClean="0">
                <a:cs typeface="B Yagut" panose="00000400000000000000" pitchFamily="2" charset="-78"/>
              </a:rPr>
              <a:t>23 تیر 1399</a:t>
            </a:r>
          </a:p>
          <a:p>
            <a:pPr marL="0" indent="0" algn="r" rtl="1">
              <a:buNone/>
            </a:pPr>
            <a:r>
              <a:rPr lang="fa-IR" dirty="0" smtClean="0">
                <a:cs typeface="B Yagut" panose="00000400000000000000" pitchFamily="2" charset="-78"/>
              </a:rPr>
              <a:t>نوبت تهیه</a:t>
            </a:r>
            <a:r>
              <a:rPr lang="fa-IR" smtClean="0">
                <a:cs typeface="B Yagut" panose="00000400000000000000" pitchFamily="2" charset="-78"/>
              </a:rPr>
              <a:t>: </a:t>
            </a:r>
            <a:r>
              <a:rPr lang="fa-IR">
                <a:cs typeface="B Yagut" panose="00000400000000000000" pitchFamily="2" charset="-78"/>
              </a:rPr>
              <a:t>2</a:t>
            </a:r>
            <a:r>
              <a:rPr lang="fa-IR" smtClean="0">
                <a:cs typeface="B Yagut" panose="00000400000000000000" pitchFamily="2" charset="-78"/>
              </a:rPr>
              <a:t> </a:t>
            </a:r>
            <a:endParaRPr lang="fa-IR" dirty="0" smtClean="0">
              <a:cs typeface="B Yagut" panose="00000400000000000000" pitchFamily="2" charset="-78"/>
            </a:endParaRPr>
          </a:p>
          <a:p>
            <a:pPr marL="0" indent="0" algn="r" rtl="1">
              <a:buNone/>
            </a:pPr>
            <a:r>
              <a:rPr lang="fa-IR" dirty="0" smtClean="0">
                <a:cs typeface="B Yagut" panose="00000400000000000000" pitchFamily="2" charset="-78"/>
              </a:rPr>
              <a:t>نام فایل:</a:t>
            </a:r>
          </a:p>
          <a:p>
            <a:pPr marL="0" indent="0" algn="l">
              <a:buNone/>
            </a:pPr>
            <a:r>
              <a:rPr lang="en-US" i="1" dirty="0" smtClean="0">
                <a:cs typeface="B Yagut" panose="00000400000000000000" pitchFamily="2" charset="-78"/>
              </a:rPr>
              <a:t>MB - </a:t>
            </a:r>
            <a:r>
              <a:rPr lang="en-US" i="1" dirty="0" err="1" smtClean="0">
                <a:cs typeface="B Yagut" panose="00000400000000000000" pitchFamily="2" charset="-78"/>
              </a:rPr>
              <a:t>Nahadhaye</a:t>
            </a:r>
            <a:r>
              <a:rPr lang="en-US" i="1" dirty="0" smtClean="0">
                <a:cs typeface="B Yagut" panose="00000400000000000000" pitchFamily="2" charset="-78"/>
              </a:rPr>
              <a:t> – </a:t>
            </a:r>
            <a:r>
              <a:rPr lang="en-US" i="1" dirty="0" err="1" smtClean="0">
                <a:cs typeface="B Yagut" panose="00000400000000000000" pitchFamily="2" charset="-78"/>
              </a:rPr>
              <a:t>emdadresan</a:t>
            </a:r>
            <a:r>
              <a:rPr lang="en-US" i="1" dirty="0" smtClean="0">
                <a:cs typeface="B Yagut" panose="00000400000000000000" pitchFamily="2" charset="-78"/>
              </a:rPr>
              <a:t>-  </a:t>
            </a:r>
            <a:r>
              <a:rPr lang="en-US" i="1" dirty="0" err="1" smtClean="0">
                <a:cs typeface="B Yagut" panose="00000400000000000000" pitchFamily="2" charset="-78"/>
              </a:rPr>
              <a:t>dar</a:t>
            </a:r>
            <a:r>
              <a:rPr lang="en-US" i="1" dirty="0" smtClean="0">
                <a:cs typeface="B Yagut" panose="00000400000000000000" pitchFamily="2" charset="-78"/>
              </a:rPr>
              <a:t>- </a:t>
            </a:r>
            <a:r>
              <a:rPr lang="en-US" i="1" dirty="0" err="1" smtClean="0">
                <a:cs typeface="B Yagut" panose="00000400000000000000" pitchFamily="2" charset="-78"/>
              </a:rPr>
              <a:t>balaya</a:t>
            </a:r>
            <a:r>
              <a:rPr lang="en-US" i="1" dirty="0" smtClean="0">
                <a:cs typeface="B Yagut" panose="00000400000000000000" pitchFamily="2" charset="-78"/>
              </a:rPr>
              <a:t>- </a:t>
            </a:r>
            <a:r>
              <a:rPr lang="en-US" i="1" dirty="0" err="1" smtClean="0">
                <a:cs typeface="B Yagut" panose="00000400000000000000" pitchFamily="2" charset="-78"/>
              </a:rPr>
              <a:t>va</a:t>
            </a:r>
            <a:r>
              <a:rPr lang="en-US" i="1" dirty="0" smtClean="0">
                <a:cs typeface="B Yagut" panose="00000400000000000000" pitchFamily="2" charset="-78"/>
              </a:rPr>
              <a:t> – </a:t>
            </a:r>
            <a:r>
              <a:rPr lang="en-US" i="1" dirty="0" err="1" smtClean="0">
                <a:cs typeface="B Yagut" panose="00000400000000000000" pitchFamily="2" charset="-78"/>
              </a:rPr>
              <a:t>foriyatha</a:t>
            </a:r>
            <a:r>
              <a:rPr lang="en-US" i="1" dirty="0" smtClean="0">
                <a:cs typeface="B Yagut" panose="00000400000000000000" pitchFamily="2" charset="-78"/>
              </a:rPr>
              <a:t>- edi2</a:t>
            </a:r>
            <a:endParaRPr lang="fa-IR" dirty="0" smtClean="0">
              <a:cs typeface="B Yagut" panose="00000400000000000000" pitchFamily="2" charset="-78"/>
            </a:endParaRPr>
          </a:p>
          <a:p>
            <a:pPr marL="0" indent="0" algn="r" rtl="1">
              <a:buNone/>
            </a:pPr>
            <a:r>
              <a:rPr lang="fa-IR" i="1" dirty="0" smtClean="0">
                <a:cs typeface="B Yagut" panose="00000400000000000000" pitchFamily="2" charset="-78"/>
              </a:rPr>
              <a:t>  </a:t>
            </a:r>
            <a:endParaRPr lang="en-US" i="1" dirty="0">
              <a:cs typeface="B Yagut" panose="00000400000000000000" pitchFamily="2" charset="-78"/>
            </a:endParaRPr>
          </a:p>
        </p:txBody>
      </p:sp>
      <p:pic>
        <p:nvPicPr>
          <p:cNvPr id="1026" name="Picture 2" descr="C:\Users\kin\Pictures\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738" y="2204864"/>
            <a:ext cx="1675061" cy="1641475"/>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4624" y="6271883"/>
            <a:ext cx="609600" cy="609600"/>
          </a:xfrm>
          <a:prstGeom prst="rect">
            <a:avLst/>
          </a:prstGeom>
        </p:spPr>
      </p:pic>
    </p:spTree>
    <p:extLst>
      <p:ext uri="{BB962C8B-B14F-4D97-AF65-F5344CB8AC3E}">
        <p14:creationId xmlns:p14="http://schemas.microsoft.com/office/powerpoint/2010/main" val="3801052707"/>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9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a:cs typeface="B Yagut" panose="00000400000000000000" pitchFamily="2" charset="-78"/>
              </a:rPr>
              <a:t>سازمانهای تابعه هلال احمر</a:t>
            </a:r>
            <a:r>
              <a:rPr lang="fa-IR" dirty="0" smtClean="0"/>
              <a:t> </a:t>
            </a:r>
            <a:endParaRPr lang="fa-IR" dirty="0"/>
          </a:p>
        </p:txBody>
      </p:sp>
      <p:sp>
        <p:nvSpPr>
          <p:cNvPr id="5" name="Content Placeholder 4"/>
          <p:cNvSpPr>
            <a:spLocks noGrp="1"/>
          </p:cNvSpPr>
          <p:nvPr>
            <p:ph idx="1"/>
          </p:nvPr>
        </p:nvSpPr>
        <p:spPr>
          <a:xfrm>
            <a:off x="0" y="1447800"/>
            <a:ext cx="9036496" cy="4541925"/>
          </a:xfrm>
        </p:spPr>
        <p:txBody>
          <a:bodyPr>
            <a:normAutofit/>
          </a:bodyPr>
          <a:lstStyle/>
          <a:p>
            <a:pPr marL="0" indent="0" algn="r">
              <a:buNone/>
            </a:pPr>
            <a:r>
              <a:rPr lang="fa-IR" sz="2800" dirty="0">
                <a:cs typeface="B Yagut" panose="00000400000000000000" pitchFamily="2" charset="-78"/>
              </a:rPr>
              <a:t>سازمان هلال احمر دارای چهار سازمان تابعه است که هر کدام از آنها وظایف و ماموریتهای مخصوص به خود را دارند : </a:t>
            </a:r>
          </a:p>
          <a:p>
            <a:pPr algn="r" rtl="1">
              <a:buFont typeface="Courier New" panose="02070309020205020404" pitchFamily="49" charset="0"/>
              <a:buChar char="o"/>
            </a:pPr>
            <a:r>
              <a:rPr lang="fa-IR" sz="2800" dirty="0">
                <a:cs typeface="B Yagut" panose="00000400000000000000" pitchFamily="2" charset="-78"/>
              </a:rPr>
              <a:t>سازمان امدادو نجات </a:t>
            </a:r>
          </a:p>
          <a:p>
            <a:pPr algn="r" rtl="1">
              <a:buFont typeface="Courier New" panose="02070309020205020404" pitchFamily="49" charset="0"/>
              <a:buChar char="o"/>
            </a:pPr>
            <a:r>
              <a:rPr lang="fa-IR" sz="2800" dirty="0">
                <a:cs typeface="B Yagut" panose="00000400000000000000" pitchFamily="2" charset="-78"/>
              </a:rPr>
              <a:t>سازمان داوطلبان </a:t>
            </a:r>
          </a:p>
          <a:p>
            <a:pPr algn="r" rtl="1">
              <a:buFont typeface="Courier New" panose="02070309020205020404" pitchFamily="49" charset="0"/>
              <a:buChar char="o"/>
            </a:pPr>
            <a:r>
              <a:rPr lang="fa-IR" sz="2800" dirty="0">
                <a:cs typeface="B Yagut" panose="00000400000000000000" pitchFamily="2" charset="-78"/>
              </a:rPr>
              <a:t>سازمان جوانان </a:t>
            </a:r>
          </a:p>
          <a:p>
            <a:pPr algn="r" rtl="1">
              <a:buFont typeface="Courier New" panose="02070309020205020404" pitchFamily="49" charset="0"/>
              <a:buChar char="o"/>
            </a:pPr>
            <a:r>
              <a:rPr lang="fa-IR" sz="2800" dirty="0">
                <a:cs typeface="B Yagut" panose="00000400000000000000" pitchFamily="2" charset="-78"/>
              </a:rPr>
              <a:t>سازمان تدارک </a:t>
            </a:r>
            <a:r>
              <a:rPr lang="fa-IR" sz="2800" dirty="0" smtClean="0">
                <a:cs typeface="B Yagut" panose="00000400000000000000" pitchFamily="2" charset="-78"/>
              </a:rPr>
              <a:t>پزشکی</a:t>
            </a:r>
            <a:endParaRPr lang="fa-IR" sz="2800" dirty="0">
              <a:cs typeface="B Yagut" panose="00000400000000000000" pitchFamily="2" charset="-78"/>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2616" y="6021288"/>
            <a:ext cx="609600" cy="609600"/>
          </a:xfrm>
          <a:prstGeom prst="rect">
            <a:avLst/>
          </a:prstGeom>
        </p:spPr>
      </p:pic>
    </p:spTree>
    <p:extLst>
      <p:ext uri="{BB962C8B-B14F-4D97-AF65-F5344CB8AC3E}">
        <p14:creationId xmlns:p14="http://schemas.microsoft.com/office/powerpoint/2010/main" val="21537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90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normAutofit/>
          </a:bodyPr>
          <a:lstStyle/>
          <a:p>
            <a:r>
              <a:rPr lang="fa-IR" sz="4000" dirty="0">
                <a:cs typeface="B Yagut" panose="00000400000000000000" pitchFamily="2" charset="-78"/>
              </a:rPr>
              <a:t>وظایف جمعیت هلال احمر</a:t>
            </a:r>
          </a:p>
        </p:txBody>
      </p:sp>
      <p:sp>
        <p:nvSpPr>
          <p:cNvPr id="3" name="Content Placeholder 2"/>
          <p:cNvSpPr>
            <a:spLocks noGrp="1"/>
          </p:cNvSpPr>
          <p:nvPr>
            <p:ph idx="1"/>
          </p:nvPr>
        </p:nvSpPr>
        <p:spPr>
          <a:xfrm>
            <a:off x="0" y="1052736"/>
            <a:ext cx="9036496" cy="4925144"/>
          </a:xfrm>
        </p:spPr>
        <p:txBody>
          <a:bodyPr>
            <a:normAutofit/>
          </a:bodyPr>
          <a:lstStyle/>
          <a:p>
            <a:r>
              <a:rPr lang="fa-IR" sz="2800" dirty="0">
                <a:cs typeface="B Yagut" panose="00000400000000000000" pitchFamily="2" charset="-78"/>
              </a:rPr>
              <a:t>ارائه خدمات امدادی در هنگام بروز حوادث و سوانح طبیعی مثل سیل ، زلزله،  بهمن ، تصادفات جاده ای ، گرفتار شدن در کوه و جاده های صعب العبور ، کمک به افراد گرفتار در شرایط قحطی و خشکسالی در داخل و خارج کشور </a:t>
            </a:r>
          </a:p>
          <a:p>
            <a:r>
              <a:rPr lang="fa-IR" sz="2800" dirty="0">
                <a:cs typeface="B Yagut" panose="00000400000000000000" pitchFamily="2" charset="-78"/>
              </a:rPr>
              <a:t>ارائه کمکهای اولیه </a:t>
            </a:r>
          </a:p>
          <a:p>
            <a:r>
              <a:rPr lang="fa-IR" sz="2800" dirty="0">
                <a:cs typeface="B Yagut" panose="00000400000000000000" pitchFamily="2" charset="-78"/>
              </a:rPr>
              <a:t>برنامه ریزی و اقدام در جهت آمادگی مقابله با حوادث و آموزش عمومی  در این زمینه و تربیت کادر امدادی و نیروی انسانی </a:t>
            </a:r>
          </a:p>
        </p:txBody>
      </p:sp>
      <p:pic>
        <p:nvPicPr>
          <p:cNvPr id="4" name="Picture 4" descr="گلستان ما - مانور امداد و نجات زلزله با 50 تیم عملیاتی گلستان + تصاوی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21088"/>
            <a:ext cx="4386834" cy="2636912"/>
          </a:xfrm>
          <a:prstGeom prst="rect">
            <a:avLst/>
          </a:prstGeom>
          <a:noFill/>
          <a:extLst>
            <a:ext uri="{909E8E84-426E-40DD-AFC4-6F175D3DCCD1}">
              <a14:hiddenFill xmlns:a14="http://schemas.microsoft.com/office/drawing/2010/main">
                <a:solidFill>
                  <a:srgbClr val="FFFFFF"/>
                </a:solidFill>
              </a14:hiddenFill>
            </a:ext>
          </a:extLst>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04664" y="5539544"/>
            <a:ext cx="609600" cy="609600"/>
          </a:xfrm>
          <a:prstGeom prst="rect">
            <a:avLst/>
          </a:prstGeom>
        </p:spPr>
      </p:pic>
    </p:spTree>
    <p:extLst>
      <p:ext uri="{BB962C8B-B14F-4D97-AF65-F5344CB8AC3E}">
        <p14:creationId xmlns:p14="http://schemas.microsoft.com/office/powerpoint/2010/main" val="101709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789"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Yagut" panose="00000400000000000000" pitchFamily="2" charset="-78"/>
              </a:rPr>
              <a:t>وظایف جمعیت هلال احمر</a:t>
            </a:r>
            <a:endParaRPr lang="fa-IR" dirty="0"/>
          </a:p>
        </p:txBody>
      </p:sp>
      <p:sp>
        <p:nvSpPr>
          <p:cNvPr id="3" name="Content Placeholder 2"/>
          <p:cNvSpPr>
            <a:spLocks noGrp="1"/>
          </p:cNvSpPr>
          <p:nvPr>
            <p:ph idx="1"/>
          </p:nvPr>
        </p:nvSpPr>
        <p:spPr>
          <a:xfrm>
            <a:off x="-108520" y="1844824"/>
            <a:ext cx="9252520" cy="4525963"/>
          </a:xfrm>
        </p:spPr>
        <p:txBody>
          <a:bodyPr/>
          <a:lstStyle/>
          <a:p>
            <a:r>
              <a:rPr lang="fa-IR" sz="2800" dirty="0">
                <a:cs typeface="B Yagut" panose="00000400000000000000" pitchFamily="2" charset="-78"/>
              </a:rPr>
              <a:t>ارسال کمک و اعزام عوامل امدادی و درمانی به سایر کشورها </a:t>
            </a:r>
          </a:p>
          <a:p>
            <a:r>
              <a:rPr lang="fa-IR" sz="2800" dirty="0">
                <a:cs typeface="B Yagut" panose="00000400000000000000" pitchFamily="2" charset="-78"/>
              </a:rPr>
              <a:t>کمک به امر توانبخشی و ارائه خدمات اجتماعی در جهت تسکین آلام آوارگان ، پناهندگان ، معلولین </a:t>
            </a:r>
          </a:p>
          <a:p>
            <a:r>
              <a:rPr lang="fa-IR" sz="2800" dirty="0">
                <a:cs typeface="B Yagut" panose="00000400000000000000" pitchFamily="2" charset="-78"/>
              </a:rPr>
              <a:t>کمک به  تهیه دارو وسایل و تجهیزات پزشکی مورد نیاز مراکز بهداشتی ، درمانی و آموزشی کشور </a:t>
            </a:r>
          </a:p>
          <a:p>
            <a:endParaRPr lang="fa-IR"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0608" y="5805264"/>
            <a:ext cx="609600" cy="609600"/>
          </a:xfrm>
          <a:prstGeom prst="rect">
            <a:avLst/>
          </a:prstGeom>
        </p:spPr>
      </p:pic>
    </p:spTree>
    <p:extLst>
      <p:ext uri="{BB962C8B-B14F-4D97-AF65-F5344CB8AC3E}">
        <p14:creationId xmlns:p14="http://schemas.microsoft.com/office/powerpoint/2010/main" val="386381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6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anose="00000400000000000000" pitchFamily="2" charset="-78"/>
              </a:rPr>
              <a:t>پلیس </a:t>
            </a:r>
            <a:endParaRPr lang="fa-IR" sz="4000" dirty="0">
              <a:cs typeface="B Yagut" panose="00000400000000000000" pitchFamily="2" charset="-78"/>
            </a:endParaRPr>
          </a:p>
        </p:txBody>
      </p:sp>
      <p:sp>
        <p:nvSpPr>
          <p:cNvPr id="3" name="Content Placeholder 2"/>
          <p:cNvSpPr>
            <a:spLocks noGrp="1"/>
          </p:cNvSpPr>
          <p:nvPr>
            <p:ph idx="1"/>
          </p:nvPr>
        </p:nvSpPr>
        <p:spPr>
          <a:xfrm>
            <a:off x="0" y="2133779"/>
            <a:ext cx="8964488" cy="4525963"/>
          </a:xfrm>
        </p:spPr>
        <p:txBody>
          <a:bodyPr>
            <a:normAutofit/>
          </a:bodyPr>
          <a:lstStyle/>
          <a:p>
            <a:pPr marL="0" indent="0">
              <a:buNone/>
            </a:pPr>
            <a:r>
              <a:rPr lang="fa-IR" sz="2800" dirty="0" smtClean="0">
                <a:cs typeface="B Yagut" panose="00000400000000000000" pitchFamily="2" charset="-78"/>
              </a:rPr>
              <a:t>در تصادفات با خسارت های مالی وصدمات جانی ، از شماره 110 باید استفاده کرد .</a:t>
            </a:r>
          </a:p>
          <a:p>
            <a:pPr marL="0" indent="0">
              <a:buNone/>
            </a:pPr>
            <a:endParaRPr lang="fa-IR" sz="2800" dirty="0" smtClean="0">
              <a:cs typeface="B Yagut" panose="00000400000000000000" pitchFamily="2" charset="-78"/>
            </a:endParaRPr>
          </a:p>
          <a:p>
            <a:pPr marL="0" indent="0">
              <a:buNone/>
            </a:pPr>
            <a:r>
              <a:rPr lang="fa-IR" sz="2800" dirty="0" smtClean="0">
                <a:cs typeface="B Yagut" panose="00000400000000000000" pitchFamily="2" charset="-78"/>
              </a:rPr>
              <a:t>شهروندان می توانند با این شماره از کمک پلیس بهره مند شوند و روند قانونی ثبت تخلفات رانندگی و تعیین خسارت های راهنمایی و رانندگی را پیگیری کنند . </a:t>
            </a:r>
          </a:p>
        </p:txBody>
      </p:sp>
      <p:pic>
        <p:nvPicPr>
          <p:cNvPr id="4" name="Picture 2" descr="ID# 561 - Bouncing 1 - PowerPoint Animation"/>
          <p:cNvPicPr>
            <a:picLocks noChangeAspect="1" noChangeArrowheads="1" noCrop="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931325">
            <a:off x="434204" y="-369952"/>
            <a:ext cx="1042207" cy="20265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D# 561 - Bouncing 1 - PowerPoint Animation"/>
          <p:cNvPicPr>
            <a:picLocks noChangeAspect="1" noChangeArrowheads="1" noCrop="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123108">
            <a:off x="-55805" y="-30079"/>
            <a:ext cx="1097104" cy="20576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907823">
            <a:off x="1066132" y="-112049"/>
            <a:ext cx="731520" cy="980728"/>
          </a:xfrm>
          <a:prstGeom prst="rect">
            <a:avLst/>
          </a:prstGeom>
        </p:spPr>
      </p:pic>
      <p:pic>
        <p:nvPicPr>
          <p:cNvPr id="9"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07848" y="5805264"/>
            <a:ext cx="609600" cy="609600"/>
          </a:xfrm>
          <a:prstGeom prst="rect">
            <a:avLst/>
          </a:prstGeom>
        </p:spPr>
      </p:pic>
    </p:spTree>
    <p:extLst>
      <p:ext uri="{BB962C8B-B14F-4D97-AF65-F5344CB8AC3E}">
        <p14:creationId xmlns:p14="http://schemas.microsoft.com/office/powerpoint/2010/main" val="17014048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6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anose="00000400000000000000" pitchFamily="2" charset="-78"/>
              </a:rPr>
              <a:t>اطلاعات راهها </a:t>
            </a:r>
            <a:endParaRPr lang="fa-IR" sz="4000" dirty="0">
              <a:cs typeface="B Yagut" panose="00000400000000000000" pitchFamily="2" charset="-78"/>
            </a:endParaRPr>
          </a:p>
        </p:txBody>
      </p:sp>
      <p:sp>
        <p:nvSpPr>
          <p:cNvPr id="3" name="Content Placeholder 2"/>
          <p:cNvSpPr>
            <a:spLocks noGrp="1"/>
          </p:cNvSpPr>
          <p:nvPr>
            <p:ph idx="1"/>
          </p:nvPr>
        </p:nvSpPr>
        <p:spPr>
          <a:xfrm>
            <a:off x="539552" y="2246137"/>
            <a:ext cx="7992888" cy="4525963"/>
          </a:xfrm>
        </p:spPr>
        <p:txBody>
          <a:bodyPr/>
          <a:lstStyle/>
          <a:p>
            <a:pPr marL="0" indent="0">
              <a:buNone/>
            </a:pPr>
            <a:r>
              <a:rPr lang="fa-IR" sz="2800" dirty="0">
                <a:cs typeface="B Yagut" panose="00000400000000000000" pitchFamily="2" charset="-78"/>
              </a:rPr>
              <a:t>شماره 120 برای اطلاع از وضع راههای کشور نیز کاربرد دارد </a:t>
            </a:r>
          </a:p>
          <a:p>
            <a:endParaRPr lang="fa-IR" dirty="0"/>
          </a:p>
        </p:txBody>
      </p:sp>
      <p:pic>
        <p:nvPicPr>
          <p:cNvPr id="4" name="Picture 2" descr="ID# 561 - Bouncing 1 - PowerPoint Animation"/>
          <p:cNvPicPr>
            <a:picLocks noChangeAspect="1" noChangeArrowheads="1" noCrop="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760" y="3140968"/>
            <a:ext cx="1142121" cy="20576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9952" y="3331148"/>
            <a:ext cx="1440159" cy="1967823"/>
          </a:xfrm>
          <a:prstGeom prst="rect">
            <a:avLst/>
          </a:prstGeom>
        </p:spPr>
      </p:pic>
      <p:pic>
        <p:nvPicPr>
          <p:cNvPr id="6" name="Picture 5"/>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2160" y="3679418"/>
            <a:ext cx="731520" cy="980728"/>
          </a:xfrm>
          <a:prstGeom prst="rect">
            <a:avLst/>
          </a:prstGeom>
        </p:spPr>
      </p:pic>
      <p:pic>
        <p:nvPicPr>
          <p:cNvPr id="7" name="18.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0008" y="6553200"/>
            <a:ext cx="609600" cy="609600"/>
          </a:xfrm>
          <a:prstGeom prst="rect">
            <a:avLst/>
          </a:prstGeom>
        </p:spPr>
      </p:pic>
    </p:spTree>
    <p:extLst>
      <p:ext uri="{BB962C8B-B14F-4D97-AF65-F5344CB8AC3E}">
        <p14:creationId xmlns:p14="http://schemas.microsoft.com/office/powerpoint/2010/main" val="220694674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3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fa-IR" sz="4000" dirty="0">
                <a:cs typeface="B Yagut" panose="00000400000000000000" pitchFamily="2" charset="-78"/>
              </a:rPr>
              <a:t>سازمان </a:t>
            </a:r>
            <a:r>
              <a:rPr lang="fa-IR" dirty="0">
                <a:cs typeface="B Yagut" panose="00000400000000000000" pitchFamily="2" charset="-78"/>
              </a:rPr>
              <a:t>مدیریت</a:t>
            </a:r>
            <a:r>
              <a:rPr lang="fa-IR" sz="4000" dirty="0">
                <a:cs typeface="B Yagut" panose="00000400000000000000" pitchFamily="2" charset="-78"/>
              </a:rPr>
              <a:t> بحران</a:t>
            </a:r>
          </a:p>
        </p:txBody>
      </p:sp>
      <p:sp>
        <p:nvSpPr>
          <p:cNvPr id="3" name="Content Placeholder 2"/>
          <p:cNvSpPr>
            <a:spLocks noGrp="1"/>
          </p:cNvSpPr>
          <p:nvPr>
            <p:ph idx="1"/>
          </p:nvPr>
        </p:nvSpPr>
        <p:spPr>
          <a:xfrm>
            <a:off x="0" y="1772817"/>
            <a:ext cx="9036496" cy="5085184"/>
          </a:xfrm>
        </p:spPr>
        <p:txBody>
          <a:bodyPr>
            <a:normAutofit/>
          </a:bodyPr>
          <a:lstStyle/>
          <a:p>
            <a:pPr marL="0" indent="0">
              <a:buNone/>
            </a:pPr>
            <a:r>
              <a:rPr lang="fa-IR" sz="2800" dirty="0">
                <a:cs typeface="B Yagut" panose="00000400000000000000" pitchFamily="2" charset="-78"/>
              </a:rPr>
              <a:t>بحران عبارت‌ است‌ از وضعيتي‌ که‌ نظم‌ سيستم‌ اصلي‌ يا قسمتهايي‌ از آن‌ را مختل‌ کرده‌ و پايداري‌ آن‌ را برهم‌ زند. </a:t>
            </a:r>
            <a:br>
              <a:rPr lang="fa-IR" sz="2800" dirty="0">
                <a:cs typeface="B Yagut" panose="00000400000000000000" pitchFamily="2" charset="-78"/>
              </a:rPr>
            </a:br>
            <a:r>
              <a:rPr lang="fa-IR" sz="2800" dirty="0">
                <a:cs typeface="B Yagut" panose="00000400000000000000" pitchFamily="2" charset="-78"/>
              </a:rPr>
              <a:t/>
            </a:r>
            <a:br>
              <a:rPr lang="fa-IR" sz="2800" dirty="0">
                <a:cs typeface="B Yagut" panose="00000400000000000000" pitchFamily="2" charset="-78"/>
              </a:rPr>
            </a:br>
            <a:r>
              <a:rPr lang="fa-IR" sz="2800" dirty="0">
                <a:cs typeface="B Yagut" panose="00000400000000000000" pitchFamily="2" charset="-78"/>
              </a:rPr>
              <a:t>تصميم‌گيريهاي‌ مهم‌ همواره‌ از ضروريات‌ بحران در لحظات‌ اول‌ است.    </a:t>
            </a:r>
            <a:r>
              <a:rPr lang="fa-IR" sz="2800" dirty="0" smtClean="0">
                <a:cs typeface="B Yagut" panose="00000400000000000000" pitchFamily="2" charset="-78"/>
              </a:rPr>
              <a:t>سازمان مديريت </a:t>
            </a:r>
            <a:r>
              <a:rPr lang="fa-IR" sz="2800" dirty="0">
                <a:cs typeface="B Yagut" panose="00000400000000000000" pitchFamily="2" charset="-78"/>
              </a:rPr>
              <a:t>بحران به عنوان فرايندي نظام يافته تعريف مي‌شود که طي اين فرايند سازمان تلاش مي‌کند بحرانهاي بالقوه را شناسايي و پيش‌بيني کند سپس در مقابل آنها اقدامات پيشگيرانه انجام دهد تا اثر آن را به حداقل برساند.</a:t>
            </a:r>
          </a:p>
          <a:p>
            <a:pPr marL="0" indent="0">
              <a:buNone/>
            </a:pPr>
            <a:r>
              <a:rPr lang="fa-IR" sz="2800" dirty="0"/>
              <a:t/>
            </a:r>
            <a:br>
              <a:rPr lang="fa-IR" sz="2800" dirty="0"/>
            </a:br>
            <a:endParaRPr lang="fa-IR" dirty="0" smtClean="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4624" y="5517232"/>
            <a:ext cx="609600" cy="609600"/>
          </a:xfrm>
          <a:prstGeom prst="rect">
            <a:avLst/>
          </a:prstGeom>
        </p:spPr>
      </p:pic>
    </p:spTree>
    <p:extLst>
      <p:ext uri="{BB962C8B-B14F-4D97-AF65-F5344CB8AC3E}">
        <p14:creationId xmlns:p14="http://schemas.microsoft.com/office/powerpoint/2010/main" val="3620709739"/>
      </p:ext>
    </p:extLst>
  </p:cSld>
  <p:clrMapOvr>
    <a:masterClrMapping/>
  </p:clrMapOvr>
  <mc:AlternateContent xmlns:mc="http://schemas.openxmlformats.org/markup-compatibility/2006" xmlns:p14="http://schemas.microsoft.com/office/powerpoint/2010/main">
    <mc:Choice Requires="p14">
      <p:transition spd="slow" p14:dur="2000" advClick="0" advTm="22000"/>
    </mc:Choice>
    <mc:Fallback xmlns="">
      <p:transition spd="slow" advClick="0" advTm="2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52934"/>
          </a:xfrm>
        </p:spPr>
        <p:txBody>
          <a:bodyPr>
            <a:normAutofit fontScale="90000"/>
          </a:bodyPr>
          <a:lstStyle/>
          <a:p>
            <a:r>
              <a:rPr lang="fa-IR" dirty="0" smtClean="0">
                <a:cs typeface="B Yagut" panose="00000400000000000000" pitchFamily="2" charset="-78"/>
              </a:rPr>
              <a:t>وظایف سازمان مدیریت بحران</a:t>
            </a:r>
            <a:r>
              <a:rPr lang="fa-IR" dirty="0"/>
              <a:t/>
            </a:r>
            <a:br>
              <a:rPr lang="fa-IR" dirty="0"/>
            </a:br>
            <a:endParaRPr lang="fa-IR" dirty="0"/>
          </a:p>
        </p:txBody>
      </p:sp>
      <p:sp>
        <p:nvSpPr>
          <p:cNvPr id="3" name="Content Placeholder 2"/>
          <p:cNvSpPr>
            <a:spLocks noGrp="1"/>
          </p:cNvSpPr>
          <p:nvPr>
            <p:ph idx="1"/>
          </p:nvPr>
        </p:nvSpPr>
        <p:spPr>
          <a:xfrm>
            <a:off x="-207915" y="1772816"/>
            <a:ext cx="9361040" cy="5257800"/>
          </a:xfrm>
        </p:spPr>
        <p:txBody>
          <a:bodyPr>
            <a:normAutofit/>
          </a:bodyPr>
          <a:lstStyle/>
          <a:p>
            <a:pPr>
              <a:buFont typeface="Wingdings" panose="05000000000000000000" pitchFamily="2" charset="2"/>
              <a:buChar char="v"/>
            </a:pPr>
            <a:r>
              <a:rPr lang="fa-IR" sz="2800" dirty="0" smtClean="0">
                <a:cs typeface="B Yagut" panose="00000400000000000000" pitchFamily="2" charset="-78"/>
              </a:rPr>
              <a:t>تهیه </a:t>
            </a:r>
            <a:r>
              <a:rPr lang="fa-IR" sz="2800" dirty="0">
                <a:cs typeface="B Yagut" panose="00000400000000000000" pitchFamily="2" charset="-78"/>
              </a:rPr>
              <a:t>و تدوین سند راهبرد ملی مدیریت </a:t>
            </a:r>
            <a:r>
              <a:rPr lang="fa-IR" sz="2800" dirty="0" smtClean="0">
                <a:cs typeface="B Yagut" panose="00000400000000000000" pitchFamily="2" charset="-78"/>
              </a:rPr>
              <a:t>بحران</a:t>
            </a:r>
            <a:endParaRPr lang="fa-IR" sz="2800" dirty="0">
              <a:cs typeface="B Yagut" panose="00000400000000000000" pitchFamily="2" charset="-78"/>
            </a:endParaRPr>
          </a:p>
          <a:p>
            <a:pPr marL="0" indent="0">
              <a:buNone/>
            </a:pPr>
            <a:endParaRPr lang="fa-IR" sz="2800" dirty="0" smtClean="0">
              <a:cs typeface="B Yagut" panose="00000400000000000000" pitchFamily="2" charset="-78"/>
            </a:endParaRPr>
          </a:p>
          <a:p>
            <a:pPr>
              <a:buFont typeface="Wingdings" panose="05000000000000000000" pitchFamily="2" charset="2"/>
              <a:buChar char="v"/>
            </a:pPr>
            <a:r>
              <a:rPr lang="fa-IR" sz="2800" dirty="0" smtClean="0">
                <a:cs typeface="B Yagut" panose="00000400000000000000" pitchFamily="2" charset="-78"/>
              </a:rPr>
              <a:t> </a:t>
            </a:r>
            <a:r>
              <a:rPr lang="fa-IR" sz="2800" dirty="0">
                <a:cs typeface="B Yagut" panose="00000400000000000000" pitchFamily="2" charset="-78"/>
              </a:rPr>
              <a:t>برنامه ملی کاهش خطر حوادث و </a:t>
            </a:r>
            <a:r>
              <a:rPr lang="fa-IR" sz="2800" dirty="0" smtClean="0">
                <a:cs typeface="B Yagut" panose="00000400000000000000" pitchFamily="2" charset="-78"/>
              </a:rPr>
              <a:t>سوانح</a:t>
            </a:r>
          </a:p>
          <a:p>
            <a:pPr marL="0" indent="0">
              <a:buNone/>
            </a:pPr>
            <a:endParaRPr lang="fa-IR" sz="2800" dirty="0">
              <a:cs typeface="B Yagut" panose="00000400000000000000" pitchFamily="2" charset="-78"/>
            </a:endParaRPr>
          </a:p>
          <a:p>
            <a:pPr>
              <a:buFont typeface="Wingdings" panose="05000000000000000000" pitchFamily="2" charset="2"/>
              <a:buChar char="v"/>
            </a:pPr>
            <a:r>
              <a:rPr lang="fa-IR" sz="2800" dirty="0" smtClean="0">
                <a:cs typeface="B Yagut" panose="00000400000000000000" pitchFamily="2" charset="-78"/>
              </a:rPr>
              <a:t>برنامه‌ </a:t>
            </a:r>
            <a:r>
              <a:rPr lang="fa-IR" sz="2800" dirty="0">
                <a:cs typeface="B Yagut" panose="00000400000000000000" pitchFamily="2" charset="-78"/>
              </a:rPr>
              <a:t>ملی آمادگی و پاسخ در برنامه‌ ملی بازسازی و بازتوانی جهت تصویب شورای </a:t>
            </a:r>
            <a:r>
              <a:rPr lang="fa-IR" sz="2800" dirty="0" smtClean="0">
                <a:cs typeface="B Yagut" panose="00000400000000000000" pitchFamily="2" charset="-78"/>
              </a:rPr>
              <a:t>عالی</a:t>
            </a:r>
          </a:p>
          <a:p>
            <a:pPr marL="0" indent="0">
              <a:buNone/>
            </a:pPr>
            <a:endParaRPr lang="fa-IR" sz="2800" dirty="0">
              <a:cs typeface="B Yagut" panose="00000400000000000000" pitchFamily="2" charset="-78"/>
            </a:endParaRPr>
          </a:p>
          <a:p>
            <a:pPr>
              <a:buFont typeface="Wingdings" panose="05000000000000000000" pitchFamily="2" charset="2"/>
              <a:buChar char="v"/>
            </a:pPr>
            <a:r>
              <a:rPr lang="fa-IR" sz="2800" dirty="0" smtClean="0">
                <a:cs typeface="B Yagut" panose="00000400000000000000" pitchFamily="2" charset="-78"/>
              </a:rPr>
              <a:t>ارتقای </a:t>
            </a:r>
            <a:r>
              <a:rPr lang="fa-IR" sz="2800" dirty="0">
                <a:cs typeface="B Yagut" panose="00000400000000000000" pitchFamily="2" charset="-78"/>
              </a:rPr>
              <a:t>همکاری و هماهنگی بین </a:t>
            </a:r>
            <a:r>
              <a:rPr lang="fa-IR" sz="2800" dirty="0" smtClean="0">
                <a:cs typeface="B Yagut" panose="00000400000000000000" pitchFamily="2" charset="-78"/>
              </a:rPr>
              <a:t>سازمانی</a:t>
            </a:r>
          </a:p>
          <a:p>
            <a:pPr marL="0" indent="0">
              <a:buNone/>
            </a:pPr>
            <a:endParaRPr lang="fa-IR" sz="2800" dirty="0">
              <a:cs typeface="B Yagut" panose="00000400000000000000" pitchFamily="2" charset="-78"/>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0608" y="6297592"/>
            <a:ext cx="609600" cy="609600"/>
          </a:xfrm>
          <a:prstGeom prst="rect">
            <a:avLst/>
          </a:prstGeom>
        </p:spPr>
      </p:pic>
    </p:spTree>
    <p:extLst>
      <p:ext uri="{BB962C8B-B14F-4D97-AF65-F5344CB8AC3E}">
        <p14:creationId xmlns:p14="http://schemas.microsoft.com/office/powerpoint/2010/main" val="50174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84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a:cs typeface="B Yagut" panose="00000400000000000000" pitchFamily="2" charset="-78"/>
              </a:rPr>
              <a:t>پدافند غیر عامل</a:t>
            </a:r>
          </a:p>
        </p:txBody>
      </p:sp>
      <p:sp>
        <p:nvSpPr>
          <p:cNvPr id="3" name="Content Placeholder 2"/>
          <p:cNvSpPr>
            <a:spLocks noGrp="1"/>
          </p:cNvSpPr>
          <p:nvPr>
            <p:ph idx="1"/>
          </p:nvPr>
        </p:nvSpPr>
        <p:spPr>
          <a:xfrm>
            <a:off x="0" y="1600200"/>
            <a:ext cx="9144000" cy="4525963"/>
          </a:xfrm>
        </p:spPr>
        <p:txBody>
          <a:bodyPr>
            <a:normAutofit/>
          </a:bodyPr>
          <a:lstStyle/>
          <a:p>
            <a:pPr marL="0" indent="0">
              <a:buNone/>
            </a:pPr>
            <a:r>
              <a:rPr lang="fa-IR" sz="2800" dirty="0" smtClean="0">
                <a:cs typeface="B Yagut" panose="00000400000000000000" pitchFamily="2" charset="-78"/>
              </a:rPr>
              <a:t>شاید در ظاهر اسم این سازمان شبیه سازمانهای نظامی باشد ، اما پدافند غیــر عامل یعنی </a:t>
            </a:r>
            <a:r>
              <a:rPr lang="fa-IR" sz="2800" dirty="0">
                <a:cs typeface="B Yagut" panose="00000400000000000000" pitchFamily="2" charset="-78"/>
              </a:rPr>
              <a:t>دفاع </a:t>
            </a:r>
            <a:r>
              <a:rPr lang="fa-IR" sz="2800" dirty="0" smtClean="0">
                <a:cs typeface="B Yagut" panose="00000400000000000000" pitchFamily="2" charset="-78"/>
              </a:rPr>
              <a:t>بدون استفاده از سلاح و مهمات . </a:t>
            </a:r>
          </a:p>
          <a:p>
            <a:pPr marL="0" indent="0">
              <a:buNone/>
            </a:pPr>
            <a:endParaRPr lang="fa-IR" sz="2800" dirty="0" smtClean="0">
              <a:cs typeface="B Yagut" panose="00000400000000000000" pitchFamily="2" charset="-78"/>
            </a:endParaRPr>
          </a:p>
          <a:p>
            <a:pPr marL="0" indent="0">
              <a:buNone/>
            </a:pPr>
            <a:r>
              <a:rPr lang="fa-IR" sz="2800" dirty="0" smtClean="0">
                <a:cs typeface="B Yagut" panose="00000400000000000000" pitchFamily="2" charset="-78"/>
              </a:rPr>
              <a:t>پدافند غیر عامل موجب افزایش بازدارندگی ، کاهش آسیب پذیری و تداوم فعالیتهای ضروری مردم و کشور در برابر تهدیدات و اقدامات خصمانه دشمن می شود . </a:t>
            </a:r>
          </a:p>
          <a:p>
            <a:pPr marL="0" indent="0">
              <a:buNone/>
            </a:pPr>
            <a:endParaRPr lang="fa-IR" sz="2800" dirty="0" smtClean="0">
              <a:cs typeface="B Yagut" panose="00000400000000000000" pitchFamily="2" charset="-78"/>
            </a:endParaRPr>
          </a:p>
          <a:p>
            <a:pPr marL="0" indent="0">
              <a:buNone/>
            </a:pPr>
            <a:r>
              <a:rPr lang="fa-IR" sz="2800" dirty="0" smtClean="0">
                <a:cs typeface="B Yagut" panose="00000400000000000000" pitchFamily="2" charset="-78"/>
              </a:rPr>
              <a:t>اقدامات پدافند غیر عامل دارای رویکرد پیشگیرانه در برابر تهدیدات احتمالی دشمنان است.</a:t>
            </a: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00608" y="4941168"/>
            <a:ext cx="609600" cy="609600"/>
          </a:xfrm>
          <a:prstGeom prst="rect">
            <a:avLst/>
          </a:prstGeom>
        </p:spPr>
      </p:pic>
    </p:spTree>
    <p:extLst>
      <p:ext uri="{BB962C8B-B14F-4D97-AF65-F5344CB8AC3E}">
        <p14:creationId xmlns:p14="http://schemas.microsoft.com/office/powerpoint/2010/main" val="3130668011"/>
      </p:ext>
    </p:extLst>
  </p:cSld>
  <p:clrMapOvr>
    <a:masterClrMapping/>
  </p:clrMapOvr>
  <mc:AlternateContent xmlns:mc="http://schemas.openxmlformats.org/markup-compatibility/2006" xmlns:p14="http://schemas.microsoft.com/office/powerpoint/2010/main">
    <mc:Choice Requires="p14">
      <p:transition spd="slow" p14:dur="2000" advClick="0" advTm="62000"/>
    </mc:Choice>
    <mc:Fallback xmlns="">
      <p:transition spd="slow" advClick="0" advTm="6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91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Yagut" panose="00000400000000000000" pitchFamily="2" charset="-78"/>
              </a:rPr>
              <a:t>پدافند غیر عامل</a:t>
            </a:r>
            <a:endParaRPr lang="fa-IR" dirty="0"/>
          </a:p>
        </p:txBody>
      </p:sp>
      <p:sp>
        <p:nvSpPr>
          <p:cNvPr id="3" name="Content Placeholder 2"/>
          <p:cNvSpPr>
            <a:spLocks noGrp="1"/>
          </p:cNvSpPr>
          <p:nvPr>
            <p:ph idx="1"/>
          </p:nvPr>
        </p:nvSpPr>
        <p:spPr>
          <a:xfrm>
            <a:off x="457200" y="1600200"/>
            <a:ext cx="8435280" cy="4525963"/>
          </a:xfrm>
        </p:spPr>
        <p:txBody>
          <a:bodyPr>
            <a:normAutofit lnSpcReduction="10000"/>
          </a:bodyPr>
          <a:lstStyle/>
          <a:p>
            <a:pPr marL="0" indent="0">
              <a:buNone/>
            </a:pPr>
            <a:r>
              <a:rPr lang="fa-IR" dirty="0" smtClean="0">
                <a:cs typeface="B Yagut" panose="00000400000000000000" pitchFamily="2" charset="-78"/>
              </a:rPr>
              <a:t>حوزه های پدافند غیر عامل : </a:t>
            </a:r>
          </a:p>
          <a:p>
            <a:pPr>
              <a:buFont typeface="Wingdings" panose="05000000000000000000" pitchFamily="2" charset="2"/>
              <a:buChar char="§"/>
            </a:pPr>
            <a:r>
              <a:rPr lang="fa-IR" dirty="0" smtClean="0">
                <a:cs typeface="B Yagut" panose="00000400000000000000" pitchFamily="2" charset="-78"/>
              </a:rPr>
              <a:t>زیستی </a:t>
            </a:r>
          </a:p>
          <a:p>
            <a:pPr>
              <a:buFont typeface="Wingdings" panose="05000000000000000000" pitchFamily="2" charset="2"/>
              <a:buChar char="§"/>
            </a:pPr>
            <a:r>
              <a:rPr lang="fa-IR" dirty="0" smtClean="0">
                <a:cs typeface="B Yagut" panose="00000400000000000000" pitchFamily="2" charset="-78"/>
              </a:rPr>
              <a:t>مردم محور </a:t>
            </a:r>
          </a:p>
          <a:p>
            <a:pPr>
              <a:buFont typeface="Wingdings" panose="05000000000000000000" pitchFamily="2" charset="2"/>
              <a:buChar char="§"/>
            </a:pPr>
            <a:r>
              <a:rPr lang="fa-IR" dirty="0" smtClean="0">
                <a:cs typeface="B Yagut" panose="00000400000000000000" pitchFamily="2" charset="-78"/>
              </a:rPr>
              <a:t>اقتصادی</a:t>
            </a:r>
          </a:p>
          <a:p>
            <a:pPr>
              <a:buFont typeface="Wingdings" panose="05000000000000000000" pitchFamily="2" charset="2"/>
              <a:buChar char="§"/>
            </a:pPr>
            <a:r>
              <a:rPr lang="fa-IR" dirty="0" smtClean="0">
                <a:cs typeface="B Yagut" panose="00000400000000000000" pitchFamily="2" charset="-78"/>
              </a:rPr>
              <a:t>فرهنگی و جنگ نرم </a:t>
            </a:r>
          </a:p>
          <a:p>
            <a:pPr>
              <a:buFont typeface="Wingdings" panose="05000000000000000000" pitchFamily="2" charset="2"/>
              <a:buChar char="§"/>
            </a:pPr>
            <a:r>
              <a:rPr lang="fa-IR" dirty="0" smtClean="0">
                <a:cs typeface="B Yagut" panose="00000400000000000000" pitchFamily="2" charset="-78"/>
              </a:rPr>
              <a:t>پرتوی و شیمیایی </a:t>
            </a:r>
          </a:p>
          <a:p>
            <a:pPr>
              <a:buFont typeface="Wingdings" panose="05000000000000000000" pitchFamily="2" charset="2"/>
              <a:buChar char="§"/>
            </a:pPr>
            <a:r>
              <a:rPr lang="fa-IR" dirty="0" smtClean="0">
                <a:cs typeface="B Yagut" panose="00000400000000000000" pitchFamily="2" charset="-78"/>
              </a:rPr>
              <a:t>سایبری </a:t>
            </a:r>
          </a:p>
          <a:p>
            <a:pPr>
              <a:buFont typeface="Wingdings" panose="05000000000000000000" pitchFamily="2" charset="2"/>
              <a:buChar char="§"/>
            </a:pPr>
            <a:r>
              <a:rPr lang="fa-IR" dirty="0" smtClean="0">
                <a:cs typeface="B Yagut" panose="00000400000000000000" pitchFamily="2" charset="-78"/>
              </a:rPr>
              <a:t>کالبدی و فنی</a:t>
            </a:r>
            <a:endParaRPr lang="fa-IR" dirty="0">
              <a:cs typeface="B Yagut" panose="00000400000000000000" pitchFamily="2" charset="-78"/>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4624" y="6093296"/>
            <a:ext cx="609600" cy="609600"/>
          </a:xfrm>
          <a:prstGeom prst="rect">
            <a:avLst/>
          </a:prstGeom>
        </p:spPr>
      </p:pic>
    </p:spTree>
    <p:extLst>
      <p:ext uri="{BB962C8B-B14F-4D97-AF65-F5344CB8AC3E}">
        <p14:creationId xmlns:p14="http://schemas.microsoft.com/office/powerpoint/2010/main" val="200876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Yagut" panose="00000400000000000000" pitchFamily="2" charset="-78"/>
              </a:rPr>
              <a:t>پدافند غیر عامل</a:t>
            </a:r>
            <a:endParaRPr lang="fa-IR"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fa-IR" dirty="0" smtClean="0">
                <a:cs typeface="B Yagut" panose="00000400000000000000" pitchFamily="2" charset="-78"/>
              </a:rPr>
              <a:t>پدافند زیستی</a:t>
            </a:r>
            <a:r>
              <a:rPr lang="fa-IR" dirty="0" smtClean="0"/>
              <a:t> </a:t>
            </a:r>
          </a:p>
          <a:p>
            <a:pPr>
              <a:buFont typeface="Courier New" panose="02070309020205020404" pitchFamily="49" charset="0"/>
              <a:buChar char="o"/>
            </a:pPr>
            <a:r>
              <a:rPr lang="fa-IR" sz="2800" dirty="0" smtClean="0">
                <a:cs typeface="B Yagut" panose="00000400000000000000" pitchFamily="2" charset="-78"/>
              </a:rPr>
              <a:t>انسان </a:t>
            </a:r>
          </a:p>
          <a:p>
            <a:pPr>
              <a:buFont typeface="Courier New" panose="02070309020205020404" pitchFamily="49" charset="0"/>
              <a:buChar char="o"/>
            </a:pPr>
            <a:r>
              <a:rPr lang="fa-IR" sz="2800" dirty="0" smtClean="0">
                <a:cs typeface="B Yagut" panose="00000400000000000000" pitchFamily="2" charset="-78"/>
              </a:rPr>
              <a:t>گیاهان ، منابع طبیعی و دریایی </a:t>
            </a:r>
          </a:p>
          <a:p>
            <a:pPr>
              <a:buFont typeface="Courier New" panose="02070309020205020404" pitchFamily="49" charset="0"/>
              <a:buChar char="o"/>
            </a:pPr>
            <a:r>
              <a:rPr lang="fa-IR" sz="2800" dirty="0" smtClean="0">
                <a:cs typeface="B Yagut" panose="00000400000000000000" pitchFamily="2" charset="-78"/>
              </a:rPr>
              <a:t>غذا و دارو و صنایع مرتبط </a:t>
            </a:r>
          </a:p>
          <a:p>
            <a:pPr>
              <a:buFont typeface="Courier New" panose="02070309020205020404" pitchFamily="49" charset="0"/>
              <a:buChar char="o"/>
            </a:pPr>
            <a:r>
              <a:rPr lang="fa-IR" sz="2800" dirty="0" smtClean="0">
                <a:cs typeface="B Yagut" panose="00000400000000000000" pitchFamily="2" charset="-78"/>
              </a:rPr>
              <a:t>محیط زیست </a:t>
            </a:r>
          </a:p>
          <a:p>
            <a:pPr>
              <a:buFont typeface="Courier New" panose="02070309020205020404" pitchFamily="49" charset="0"/>
              <a:buChar char="o"/>
            </a:pPr>
            <a:r>
              <a:rPr lang="fa-IR" sz="2800" dirty="0" smtClean="0">
                <a:cs typeface="B Yagut" panose="00000400000000000000" pitchFamily="2" charset="-78"/>
              </a:rPr>
              <a:t>آب </a:t>
            </a:r>
          </a:p>
          <a:p>
            <a:pPr>
              <a:buFont typeface="Courier New" panose="02070309020205020404" pitchFamily="49" charset="0"/>
              <a:buChar char="o"/>
            </a:pPr>
            <a:r>
              <a:rPr lang="fa-IR" sz="2800" dirty="0" smtClean="0">
                <a:cs typeface="B Yagut" panose="00000400000000000000" pitchFamily="2" charset="-78"/>
              </a:rPr>
              <a:t>دام </a:t>
            </a:r>
            <a:endParaRPr lang="fa-IR" sz="2800" dirty="0">
              <a:cs typeface="B Yagut" panose="00000400000000000000" pitchFamily="2" charset="-78"/>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84584" y="5157192"/>
            <a:ext cx="609600" cy="609600"/>
          </a:xfrm>
          <a:prstGeom prst="rect">
            <a:avLst/>
          </a:prstGeom>
        </p:spPr>
      </p:pic>
    </p:spTree>
    <p:extLst>
      <p:ext uri="{BB962C8B-B14F-4D97-AF65-F5344CB8AC3E}">
        <p14:creationId xmlns:p14="http://schemas.microsoft.com/office/powerpoint/2010/main" val="21215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8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cs typeface="B Yagut" panose="00000400000000000000" pitchFamily="2" charset="-78"/>
              </a:rPr>
              <a:t>اهداف آموزشی </a:t>
            </a:r>
          </a:p>
        </p:txBody>
      </p:sp>
      <p:sp>
        <p:nvSpPr>
          <p:cNvPr id="3" name="Content Placeholder 2"/>
          <p:cNvSpPr>
            <a:spLocks noGrp="1"/>
          </p:cNvSpPr>
          <p:nvPr>
            <p:ph idx="1"/>
          </p:nvPr>
        </p:nvSpPr>
        <p:spPr>
          <a:xfrm>
            <a:off x="251520" y="1700808"/>
            <a:ext cx="8712968" cy="4425355"/>
          </a:xfrm>
        </p:spPr>
        <p:txBody>
          <a:bodyPr>
            <a:normAutofit/>
          </a:bodyPr>
          <a:lstStyle/>
          <a:p>
            <a:pPr marL="0" indent="0">
              <a:buNone/>
            </a:pPr>
            <a:r>
              <a:rPr lang="fa-IR" sz="2800" dirty="0">
                <a:cs typeface="B Yagut" panose="00000400000000000000" pitchFamily="2" charset="-78"/>
              </a:rPr>
              <a:t>انتظار می رود فراگیر پس از مطالعه این درس بتواند </a:t>
            </a:r>
            <a:r>
              <a:rPr lang="fa-IR" sz="2800" dirty="0" smtClean="0">
                <a:cs typeface="B Yagut" panose="00000400000000000000" pitchFamily="2" charset="-78"/>
              </a:rPr>
              <a:t>:</a:t>
            </a:r>
          </a:p>
          <a:p>
            <a:r>
              <a:rPr lang="fa-IR" sz="2800" dirty="0" smtClean="0">
                <a:cs typeface="B Yagut" panose="00000400000000000000" pitchFamily="2" charset="-78"/>
              </a:rPr>
              <a:t>نهادهای امداد رسان در زمان بحران را بشناسد .</a:t>
            </a:r>
          </a:p>
          <a:p>
            <a:r>
              <a:rPr lang="fa-IR" sz="2800" dirty="0" smtClean="0">
                <a:cs typeface="B Yagut" panose="00000400000000000000" pitchFamily="2" charset="-78"/>
              </a:rPr>
              <a:t>وظایف  سازمان آتش نشانی را بیان نماید .</a:t>
            </a:r>
          </a:p>
          <a:p>
            <a:r>
              <a:rPr lang="fa-IR" sz="2800" dirty="0" smtClean="0">
                <a:cs typeface="B Yagut" panose="00000400000000000000" pitchFamily="2" charset="-78"/>
              </a:rPr>
              <a:t>وظایف اورژانس 115 راتوضیح دهد .</a:t>
            </a:r>
          </a:p>
          <a:p>
            <a:r>
              <a:rPr lang="fa-IR" sz="2800" dirty="0" smtClean="0">
                <a:cs typeface="B Yagut" panose="00000400000000000000" pitchFamily="2" charset="-78"/>
              </a:rPr>
              <a:t>وظایف جمعیت هلال احمر را تشریح نماید .</a:t>
            </a:r>
          </a:p>
          <a:p>
            <a:r>
              <a:rPr lang="fa-IR" sz="2800" dirty="0" smtClean="0">
                <a:cs typeface="B Yagut" panose="00000400000000000000" pitchFamily="2" charset="-78"/>
              </a:rPr>
              <a:t>پدافند غیر عامل را تعریف و حوزه های پدافند غیر عامل را بشناسد .</a:t>
            </a:r>
          </a:p>
          <a:p>
            <a:r>
              <a:rPr lang="fa-IR" sz="2800" dirty="0" smtClean="0">
                <a:cs typeface="B Yagut" panose="00000400000000000000" pitchFamily="2" charset="-78"/>
              </a:rPr>
              <a:t>پدافند زیستی و سایبری را توضیح دهد . </a:t>
            </a:r>
          </a:p>
          <a:p>
            <a:pPr>
              <a:buFont typeface="Wingdings" panose="05000000000000000000" pitchFamily="2" charset="2"/>
              <a:buChar char="§"/>
            </a:pPr>
            <a:endParaRPr lang="fa-IR" dirty="0">
              <a:cs typeface="B Yagut" panose="00000400000000000000" pitchFamily="2" charset="-78"/>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3610" y="5877272"/>
            <a:ext cx="609600" cy="609600"/>
          </a:xfrm>
          <a:prstGeom prst="rect">
            <a:avLst/>
          </a:prstGeom>
        </p:spPr>
      </p:pic>
    </p:spTree>
    <p:extLst>
      <p:ext uri="{BB962C8B-B14F-4D97-AF65-F5344CB8AC3E}">
        <p14:creationId xmlns:p14="http://schemas.microsoft.com/office/powerpoint/2010/main" val="3908200973"/>
      </p:ext>
    </p:extLst>
  </p:cSld>
  <p:clrMapOvr>
    <a:masterClrMapping/>
  </p:clrMapOvr>
  <mc:AlternateContent xmlns:mc="http://schemas.openxmlformats.org/markup-compatibility/2006" xmlns:p14="http://schemas.microsoft.com/office/powerpoint/2010/main">
    <mc:Choice Requires="p14">
      <p:transition spd="slow" p14:dur="2000" advClick="0" advTm="31000"/>
    </mc:Choice>
    <mc:Fallback xmlns="">
      <p:transition spd="slow" advClick="0" advTm="3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18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Yagut" panose="00000400000000000000" pitchFamily="2" charset="-78"/>
              </a:rPr>
              <a:t>پدافند غیر عامل</a:t>
            </a:r>
            <a:endParaRPr lang="fa-IR"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fa-IR" dirty="0">
                <a:cs typeface="B Yagut" panose="00000400000000000000" pitchFamily="2" charset="-78"/>
              </a:rPr>
              <a:t>پدافند کالبدی </a:t>
            </a:r>
            <a:endParaRPr lang="fa-IR" dirty="0" smtClean="0">
              <a:cs typeface="B Yagut" panose="00000400000000000000" pitchFamily="2" charset="-78"/>
            </a:endParaRPr>
          </a:p>
          <a:p>
            <a:pPr marL="0" indent="0">
              <a:buNone/>
            </a:pPr>
            <a:r>
              <a:rPr lang="fa-IR" sz="2800" dirty="0">
                <a:cs typeface="B Yagut" panose="00000400000000000000" pitchFamily="2" charset="-78"/>
              </a:rPr>
              <a:t>مجموعه اقدامات فنی و مهندسی که در زمان حملات و تهدیدات ، باعث کاهش آسیب پذیری و تداوم خدمات ضروری مردم ، حفظ جان مردم و زیر ساخت های مهم و حساس می گردد .</a:t>
            </a:r>
          </a:p>
          <a:p>
            <a:pPr marL="0" indent="0">
              <a:buNone/>
            </a:pPr>
            <a:r>
              <a:rPr lang="fa-IR" sz="2800" dirty="0">
                <a:cs typeface="B Yagut" panose="00000400000000000000" pitchFamily="2" charset="-78"/>
              </a:rPr>
              <a:t>مقاوم سازی زیر ساختها ، بیمارستانها ، راهها و پل های ارتباطی ، خطوط انتقال انرژی و سوخت و مخابراتی و انجام ملاحظات فنی و مهندسی </a:t>
            </a:r>
          </a:p>
          <a:p>
            <a:pPr>
              <a:buFont typeface="Courier New" panose="02070309020205020404" pitchFamily="49" charset="0"/>
              <a:buChar char="o"/>
            </a:pPr>
            <a:endParaRPr lang="fa-IR" sz="2800" dirty="0">
              <a:cs typeface="B Yagut" panose="00000400000000000000" pitchFamily="2" charset="-78"/>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3145" y="4653136"/>
            <a:ext cx="609600" cy="609600"/>
          </a:xfrm>
          <a:prstGeom prst="rect">
            <a:avLst/>
          </a:prstGeom>
        </p:spPr>
      </p:pic>
    </p:spTree>
    <p:extLst>
      <p:ext uri="{BB962C8B-B14F-4D97-AF65-F5344CB8AC3E}">
        <p14:creationId xmlns:p14="http://schemas.microsoft.com/office/powerpoint/2010/main" val="75431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58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cs typeface="B Yagut" panose="00000400000000000000" pitchFamily="2" charset="-78"/>
              </a:rPr>
              <a:t>پدافند غیر عامل</a:t>
            </a:r>
            <a:endParaRPr lang="fa-IR" dirty="0"/>
          </a:p>
        </p:txBody>
      </p:sp>
      <p:sp>
        <p:nvSpPr>
          <p:cNvPr id="3" name="Content Placeholder 2"/>
          <p:cNvSpPr>
            <a:spLocks noGrp="1"/>
          </p:cNvSpPr>
          <p:nvPr>
            <p:ph idx="1"/>
          </p:nvPr>
        </p:nvSpPr>
        <p:spPr>
          <a:xfrm>
            <a:off x="107504" y="1600200"/>
            <a:ext cx="8856984" cy="4525963"/>
          </a:xfrm>
        </p:spPr>
        <p:txBody>
          <a:bodyPr>
            <a:normAutofit/>
          </a:bodyPr>
          <a:lstStyle/>
          <a:p>
            <a:pPr>
              <a:buFont typeface="Wingdings" panose="05000000000000000000" pitchFamily="2" charset="2"/>
              <a:buChar char="v"/>
            </a:pPr>
            <a:r>
              <a:rPr lang="fa-IR" dirty="0">
                <a:cs typeface="B Yagut" panose="00000400000000000000" pitchFamily="2" charset="-78"/>
              </a:rPr>
              <a:t>پدافند </a:t>
            </a:r>
            <a:r>
              <a:rPr lang="fa-IR" dirty="0" smtClean="0">
                <a:cs typeface="B Yagut" panose="00000400000000000000" pitchFamily="2" charset="-78"/>
              </a:rPr>
              <a:t>سایبری</a:t>
            </a:r>
          </a:p>
          <a:p>
            <a:pPr marL="0" indent="0">
              <a:buNone/>
            </a:pPr>
            <a:r>
              <a:rPr lang="fa-IR" sz="2800" dirty="0" smtClean="0">
                <a:cs typeface="B Yagut" panose="00000400000000000000" pitchFamily="2" charset="-78"/>
              </a:rPr>
              <a:t>امروزه بیشتر دستگاههای خدمت رسان به مردم از جمله بانکها ، بیمارستان ها و مراکز آموزشی و خدماتی با استفاده از فضای مجازی خدمات دهی و اطلاع رسانی می کنند .</a:t>
            </a:r>
          </a:p>
          <a:p>
            <a:pPr marL="0" indent="0">
              <a:buNone/>
            </a:pPr>
            <a:r>
              <a:rPr lang="fa-IR" sz="2800" dirty="0" smtClean="0">
                <a:cs typeface="B Yagut" panose="00000400000000000000" pitchFamily="2" charset="-78"/>
              </a:rPr>
              <a:t>پس دشمن با هدف تهدید و تخریب و اخذ اطلاعات و جاسوسی ، با استفاده از هک کردن ، جنگ اکترونیک و آلوده کردن رایانه ها توسط ویروس های اینترنتی اقدام می کند .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2616" y="5877272"/>
            <a:ext cx="609600" cy="609600"/>
          </a:xfrm>
          <a:prstGeom prst="rect">
            <a:avLst/>
          </a:prstGeom>
        </p:spPr>
      </p:pic>
    </p:spTree>
    <p:extLst>
      <p:ext uri="{BB962C8B-B14F-4D97-AF65-F5344CB8AC3E}">
        <p14:creationId xmlns:p14="http://schemas.microsoft.com/office/powerpoint/2010/main" val="379440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fa-IR" dirty="0" smtClean="0"/>
              <a:t>شماره تلفن های</a:t>
            </a:r>
          </a:p>
          <a:p>
            <a:r>
              <a:rPr lang="fa-IR" dirty="0" smtClean="0"/>
              <a:t>اضطراری</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86175">
            <a:off x="3841171" y="31171"/>
            <a:ext cx="2270385" cy="2270385"/>
          </a:xfrm>
          <a:prstGeom prst="rect">
            <a:avLst/>
          </a:prstGeom>
        </p:spPr>
      </p:pic>
      <p:pic>
        <p:nvPicPr>
          <p:cNvPr id="7" name="Picture 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49680" y="1402080"/>
            <a:ext cx="731520" cy="731520"/>
          </a:xfrm>
          <a:prstGeom prst="rect">
            <a:avLst/>
          </a:prstGeom>
        </p:spPr>
      </p:pic>
      <p:pic>
        <p:nvPicPr>
          <p:cNvPr id="10" name="Picture 9"/>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6771" y="333922"/>
            <a:ext cx="731520" cy="731520"/>
          </a:xfrm>
          <a:prstGeom prst="rect">
            <a:avLst/>
          </a:prstGeom>
        </p:spPr>
      </p:pic>
      <p:pic>
        <p:nvPicPr>
          <p:cNvPr id="12" name="Picture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4726" y="2446034"/>
            <a:ext cx="731520" cy="731520"/>
          </a:xfrm>
          <a:prstGeom prst="rect">
            <a:avLst/>
          </a:prstGeom>
        </p:spPr>
      </p:pic>
      <p:pic>
        <p:nvPicPr>
          <p:cNvPr id="13" name="Picture 1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1641" y="1403261"/>
            <a:ext cx="591124" cy="731520"/>
          </a:xfrm>
          <a:prstGeom prst="rect">
            <a:avLst/>
          </a:prstGeom>
        </p:spPr>
      </p:pic>
      <p:pic>
        <p:nvPicPr>
          <p:cNvPr id="16" name="Picture 2" descr="ID# 561 - Bouncing 1 - PowerPoint Animation"/>
          <p:cNvPicPr>
            <a:picLocks noChangeAspect="1" noChangeArrowheads="1" noCrop="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0121" y="332346"/>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D# 561 - Bouncing 1 - PowerPoint Animation"/>
          <p:cNvPicPr>
            <a:picLocks noChangeAspect="1" noChangeArrowheads="1" noCrop="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4072" y="33528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D# 561 - Bouncing 1 - PowerPoint Animation"/>
          <p:cNvPicPr>
            <a:picLocks noChangeAspect="1" noChangeArrowheads="1" noCrop="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7880" y="56388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D# 561 - Bouncing 1 - PowerPoint Animation"/>
          <p:cNvPicPr>
            <a:picLocks noChangeAspect="1" noChangeArrowheads="1" noCrop="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672" y="246888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D# 561 - Bouncing 1 - PowerPoint Animation"/>
          <p:cNvPicPr>
            <a:picLocks noChangeAspect="1" noChangeArrowheads="1" noCrop="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100" y="246888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D# 561 - Bouncing 1 - PowerPoint Animation"/>
          <p:cNvPicPr>
            <a:picLocks noChangeAspect="1" noChangeArrowheads="1" noCrop="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9297" y="1382119"/>
            <a:ext cx="821070" cy="73152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59250" y="537820"/>
            <a:ext cx="731520" cy="731520"/>
          </a:xfrm>
          <a:prstGeom prst="rect">
            <a:avLst/>
          </a:prstGeom>
        </p:spPr>
      </p:pic>
      <p:pic>
        <p:nvPicPr>
          <p:cNvPr id="23" name="Picture 2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2200" y="536639"/>
            <a:ext cx="731520" cy="731520"/>
          </a:xfrm>
          <a:prstGeom prst="rect">
            <a:avLst/>
          </a:prstGeom>
        </p:spPr>
      </p:pic>
      <p:sp>
        <p:nvSpPr>
          <p:cNvPr id="24" name="Rectangle 23"/>
          <p:cNvSpPr/>
          <p:nvPr/>
        </p:nvSpPr>
        <p:spPr>
          <a:xfrm>
            <a:off x="636300" y="1981200"/>
            <a:ext cx="16497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25" name="Rectangle 24"/>
          <p:cNvSpPr/>
          <p:nvPr/>
        </p:nvSpPr>
        <p:spPr>
          <a:xfrm>
            <a:off x="152400" y="914400"/>
            <a:ext cx="16497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26" name="Rectangle 25"/>
          <p:cNvSpPr/>
          <p:nvPr/>
        </p:nvSpPr>
        <p:spPr>
          <a:xfrm>
            <a:off x="152400" y="3048000"/>
            <a:ext cx="16497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sp>
        <p:nvSpPr>
          <p:cNvPr id="27" name="Rectangle 26"/>
          <p:cNvSpPr/>
          <p:nvPr/>
        </p:nvSpPr>
        <p:spPr>
          <a:xfrm>
            <a:off x="2091820" y="1143000"/>
            <a:ext cx="16497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pic>
        <p:nvPicPr>
          <p:cNvPr id="28" name="Picture 2" descr="ID# 561 - Bouncing 1 - PowerPoint Animation"/>
          <p:cNvPicPr>
            <a:picLocks noChangeAspect="1" noChangeArrowheads="1" noCrop="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2085822"/>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57400" y="2087880"/>
            <a:ext cx="731520" cy="731520"/>
          </a:xfrm>
          <a:prstGeom prst="rect">
            <a:avLst/>
          </a:prstGeom>
        </p:spPr>
      </p:pic>
      <p:pic>
        <p:nvPicPr>
          <p:cNvPr id="32" name="Picture 2" descr="ID# 561 - Bouncing 1 - PowerPoint Animation"/>
          <p:cNvPicPr>
            <a:picLocks noChangeAspect="1" noChangeArrowheads="1" noCrop="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2087880"/>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1787020" y="2663761"/>
            <a:ext cx="16497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pic>
        <p:nvPicPr>
          <p:cNvPr id="34" name="Picture 3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17080" y="944880"/>
            <a:ext cx="731520" cy="731520"/>
          </a:xfrm>
          <a:prstGeom prst="rect">
            <a:avLst/>
          </a:prstGeom>
        </p:spPr>
      </p:pic>
      <p:pic>
        <p:nvPicPr>
          <p:cNvPr id="36" name="Picture 2" descr="ID# 561 - Bouncing 1 - PowerPoint Animation"/>
          <p:cNvPicPr>
            <a:picLocks noChangeAspect="1" noChangeArrowheads="1" noCrop="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94488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ID# 561 - Bouncing 1 - PowerPoint Animation"/>
          <p:cNvPicPr>
            <a:picLocks noChangeAspect="1" noChangeArrowheads="1" noCrop="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944880"/>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p:cNvSpPr/>
          <p:nvPr/>
        </p:nvSpPr>
        <p:spPr>
          <a:xfrm>
            <a:off x="6477000" y="1524000"/>
            <a:ext cx="16497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solidFill>
                <a:prstClr val="white"/>
              </a:solidFill>
            </a:endParaRPr>
          </a:p>
        </p:txBody>
      </p:sp>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23928" y="1981201"/>
            <a:ext cx="4945585" cy="4832176"/>
          </a:xfrm>
          <a:prstGeom prst="rect">
            <a:avLst/>
          </a:prstGeom>
        </p:spPr>
      </p:pic>
      <p:pic>
        <p:nvPicPr>
          <p:cNvPr id="4" name="2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548680" y="6773463"/>
            <a:ext cx="609600" cy="609600"/>
          </a:xfrm>
          <a:prstGeom prst="rect">
            <a:avLst/>
          </a:prstGeom>
        </p:spPr>
      </p:pic>
    </p:spTree>
    <p:extLst>
      <p:ext uri="{BB962C8B-B14F-4D97-AF65-F5344CB8AC3E}">
        <p14:creationId xmlns:p14="http://schemas.microsoft.com/office/powerpoint/2010/main" val="794474872"/>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0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a:cs typeface="B Yagut" panose="00000400000000000000" pitchFamily="2" charset="-78"/>
              </a:rPr>
              <a:t>خلاصه </a:t>
            </a:r>
            <a:r>
              <a:rPr lang="fa-IR" sz="4000" smtClean="0">
                <a:cs typeface="B Yagut" panose="00000400000000000000" pitchFamily="2" charset="-78"/>
              </a:rPr>
              <a:t>ونتیجه </a:t>
            </a:r>
            <a:r>
              <a:rPr lang="fa-IR" sz="4000" dirty="0" smtClean="0">
                <a:cs typeface="B Yagut" panose="00000400000000000000" pitchFamily="2" charset="-78"/>
              </a:rPr>
              <a:t>گیری </a:t>
            </a:r>
            <a:endParaRPr lang="fa-IR" sz="4000" dirty="0">
              <a:cs typeface="B Yagut" panose="00000400000000000000" pitchFamily="2" charset="-78"/>
            </a:endParaRPr>
          </a:p>
        </p:txBody>
      </p:sp>
      <p:sp>
        <p:nvSpPr>
          <p:cNvPr id="3" name="Content Placeholder 2"/>
          <p:cNvSpPr>
            <a:spLocks noGrp="1"/>
          </p:cNvSpPr>
          <p:nvPr>
            <p:ph idx="1"/>
          </p:nvPr>
        </p:nvSpPr>
        <p:spPr>
          <a:xfrm>
            <a:off x="0" y="1700808"/>
            <a:ext cx="9144000" cy="4288917"/>
          </a:xfrm>
        </p:spPr>
        <p:txBody>
          <a:bodyPr/>
          <a:lstStyle/>
          <a:p>
            <a:pPr marL="0" indent="0" algn="r" rtl="1">
              <a:buNone/>
            </a:pPr>
            <a:r>
              <a:rPr lang="fa-IR" sz="2800" dirty="0">
                <a:cs typeface="B Yagut" panose="00000400000000000000" pitchFamily="2" charset="-78"/>
              </a:rPr>
              <a:t>نقش نهادهای امدادی </a:t>
            </a:r>
            <a:r>
              <a:rPr lang="fa-IR" sz="2800" dirty="0" smtClean="0">
                <a:cs typeface="B Yagut" panose="00000400000000000000" pitchFamily="2" charset="-78"/>
              </a:rPr>
              <a:t>و وظایف آنها در </a:t>
            </a:r>
            <a:r>
              <a:rPr lang="fa-IR" sz="2800" dirty="0">
                <a:cs typeface="B Yagut" panose="00000400000000000000" pitchFamily="2" charset="-78"/>
              </a:rPr>
              <a:t>هرحادثه ایی به </a:t>
            </a:r>
            <a:r>
              <a:rPr lang="en-US" sz="2800" dirty="0" smtClean="0">
                <a:cs typeface="B Yagut" panose="00000400000000000000" pitchFamily="2" charset="-78"/>
              </a:rPr>
              <a:t> </a:t>
            </a:r>
            <a:r>
              <a:rPr lang="fa-IR" sz="2800" dirty="0" smtClean="0">
                <a:cs typeface="B Yagut" panose="00000400000000000000" pitchFamily="2" charset="-78"/>
              </a:rPr>
              <a:t>تناسب </a:t>
            </a:r>
            <a:r>
              <a:rPr lang="fa-IR" sz="2800" dirty="0">
                <a:cs typeface="B Yagut" panose="00000400000000000000" pitchFamily="2" charset="-78"/>
              </a:rPr>
              <a:t>نوع </a:t>
            </a:r>
            <a:r>
              <a:rPr lang="fa-IR" sz="2800" dirty="0" smtClean="0">
                <a:cs typeface="B Yagut" panose="00000400000000000000" pitchFamily="2" charset="-78"/>
              </a:rPr>
              <a:t>، </a:t>
            </a:r>
            <a:r>
              <a:rPr lang="fa-IR" sz="2800" dirty="0">
                <a:cs typeface="B Yagut" panose="00000400000000000000" pitchFamily="2" charset="-78"/>
              </a:rPr>
              <a:t>شدت و وسعت </a:t>
            </a:r>
            <a:r>
              <a:rPr lang="fa-IR" sz="2800" dirty="0" smtClean="0">
                <a:cs typeface="B Yagut" panose="00000400000000000000" pitchFamily="2" charset="-78"/>
              </a:rPr>
              <a:t>حادثه حائز اهمیت است .</a:t>
            </a:r>
          </a:p>
          <a:p>
            <a:pPr marL="0" indent="0" algn="r" rtl="1">
              <a:buNone/>
            </a:pPr>
            <a:r>
              <a:rPr lang="fa-IR" sz="2800" dirty="0" smtClean="0">
                <a:cs typeface="B Yagut" panose="00000400000000000000" pitchFamily="2" charset="-78"/>
              </a:rPr>
              <a:t>آگاهی مردم از  شمـاره تماســهای اضـطراری و شـرح وظـایف و فعالیتهای نهادهای امدادی در زمان وقوع حادثه به تناسب نوع حادثه لازم می باشد .</a:t>
            </a:r>
          </a:p>
          <a:p>
            <a:pPr marL="0" indent="0" algn="r" rtl="1">
              <a:buNone/>
            </a:pPr>
            <a:endParaRPr lang="fa-IR" dirty="0"/>
          </a:p>
        </p:txBody>
      </p:sp>
      <p:pic>
        <p:nvPicPr>
          <p:cNvPr id="4" name="22.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8600" y="6876143"/>
            <a:ext cx="609600" cy="609600"/>
          </a:xfrm>
          <a:prstGeom prst="rect">
            <a:avLst/>
          </a:prstGeom>
        </p:spPr>
      </p:pic>
    </p:spTree>
    <p:extLst>
      <p:ext uri="{BB962C8B-B14F-4D97-AF65-F5344CB8AC3E}">
        <p14:creationId xmlns:p14="http://schemas.microsoft.com/office/powerpoint/2010/main" val="4292120859"/>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1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anose="00000400000000000000" pitchFamily="2" charset="-78"/>
              </a:rPr>
              <a:t>پرسش</a:t>
            </a:r>
            <a:endParaRPr lang="fa-IR" sz="4000" dirty="0">
              <a:cs typeface="B Yagut" panose="00000400000000000000" pitchFamily="2" charset="-78"/>
            </a:endParaRPr>
          </a:p>
        </p:txBody>
      </p:sp>
      <p:sp>
        <p:nvSpPr>
          <p:cNvPr id="3" name="Content Placeholder 2"/>
          <p:cNvSpPr>
            <a:spLocks noGrp="1"/>
          </p:cNvSpPr>
          <p:nvPr>
            <p:ph idx="1"/>
          </p:nvPr>
        </p:nvSpPr>
        <p:spPr>
          <a:xfrm>
            <a:off x="0" y="1628800"/>
            <a:ext cx="9036496" cy="2952328"/>
          </a:xfrm>
        </p:spPr>
        <p:txBody>
          <a:bodyPr>
            <a:normAutofit lnSpcReduction="10000"/>
          </a:bodyPr>
          <a:lstStyle/>
          <a:p>
            <a:pPr lvl="0" algn="r" rtl="1"/>
            <a:r>
              <a:rPr lang="fa-IR" sz="2800" dirty="0">
                <a:solidFill>
                  <a:prstClr val="black"/>
                </a:solidFill>
                <a:cs typeface="B Yagut" panose="00000400000000000000" pitchFamily="2" charset="-78"/>
              </a:rPr>
              <a:t>نهادهای امداد رسان در زمان بحران را </a:t>
            </a:r>
            <a:r>
              <a:rPr lang="fa-IR" sz="2800" dirty="0" smtClean="0">
                <a:solidFill>
                  <a:prstClr val="black"/>
                </a:solidFill>
                <a:cs typeface="B Yagut" panose="00000400000000000000" pitchFamily="2" charset="-78"/>
              </a:rPr>
              <a:t>نام ببرید  </a:t>
            </a:r>
            <a:r>
              <a:rPr lang="fa-IR" sz="2800" dirty="0">
                <a:solidFill>
                  <a:prstClr val="black"/>
                </a:solidFill>
                <a:cs typeface="B Yagut" panose="00000400000000000000" pitchFamily="2" charset="-78"/>
              </a:rPr>
              <a:t>.</a:t>
            </a:r>
          </a:p>
          <a:p>
            <a:pPr lvl="0" algn="r" rtl="1"/>
            <a:r>
              <a:rPr lang="fa-IR" sz="2800" dirty="0" smtClean="0">
                <a:solidFill>
                  <a:prstClr val="black"/>
                </a:solidFill>
                <a:cs typeface="B Yagut" panose="00000400000000000000" pitchFamily="2" charset="-78"/>
              </a:rPr>
              <a:t>وظایف  </a:t>
            </a:r>
            <a:r>
              <a:rPr lang="fa-IR" sz="2800" dirty="0">
                <a:solidFill>
                  <a:prstClr val="black"/>
                </a:solidFill>
                <a:cs typeface="B Yagut" panose="00000400000000000000" pitchFamily="2" charset="-78"/>
              </a:rPr>
              <a:t>سازمان آتش نشانی را بیان </a:t>
            </a:r>
            <a:r>
              <a:rPr lang="fa-IR" sz="2800" dirty="0" smtClean="0">
                <a:solidFill>
                  <a:prstClr val="black"/>
                </a:solidFill>
                <a:cs typeface="B Yagut" panose="00000400000000000000" pitchFamily="2" charset="-78"/>
              </a:rPr>
              <a:t>نمایید </a:t>
            </a:r>
            <a:r>
              <a:rPr lang="fa-IR" sz="2800" dirty="0">
                <a:solidFill>
                  <a:prstClr val="black"/>
                </a:solidFill>
                <a:cs typeface="B Yagut" panose="00000400000000000000" pitchFamily="2" charset="-78"/>
              </a:rPr>
              <a:t>.</a:t>
            </a:r>
          </a:p>
          <a:p>
            <a:pPr lvl="0" algn="r" rtl="1"/>
            <a:r>
              <a:rPr lang="fa-IR" sz="2800" dirty="0">
                <a:solidFill>
                  <a:prstClr val="black"/>
                </a:solidFill>
                <a:cs typeface="B Yagut" panose="00000400000000000000" pitchFamily="2" charset="-78"/>
              </a:rPr>
              <a:t>وظایف اورژانس 115 راتوضیح </a:t>
            </a:r>
            <a:r>
              <a:rPr lang="fa-IR" sz="2800" dirty="0" smtClean="0">
                <a:solidFill>
                  <a:prstClr val="black"/>
                </a:solidFill>
                <a:cs typeface="B Yagut" panose="00000400000000000000" pitchFamily="2" charset="-78"/>
              </a:rPr>
              <a:t>دهید </a:t>
            </a:r>
            <a:r>
              <a:rPr lang="fa-IR" sz="2800" dirty="0">
                <a:solidFill>
                  <a:prstClr val="black"/>
                </a:solidFill>
                <a:cs typeface="B Yagut" panose="00000400000000000000" pitchFamily="2" charset="-78"/>
              </a:rPr>
              <a:t>.</a:t>
            </a:r>
          </a:p>
          <a:p>
            <a:pPr lvl="0" algn="r" rtl="1"/>
            <a:r>
              <a:rPr lang="fa-IR" sz="2800" dirty="0">
                <a:solidFill>
                  <a:prstClr val="black"/>
                </a:solidFill>
                <a:cs typeface="B Yagut" panose="00000400000000000000" pitchFamily="2" charset="-78"/>
              </a:rPr>
              <a:t>وظایف جمعیت هلال احمر را تشریح </a:t>
            </a:r>
            <a:r>
              <a:rPr lang="fa-IR" sz="2800" dirty="0" smtClean="0">
                <a:solidFill>
                  <a:prstClr val="black"/>
                </a:solidFill>
                <a:cs typeface="B Yagut" panose="00000400000000000000" pitchFamily="2" charset="-78"/>
              </a:rPr>
              <a:t>نمایید </a:t>
            </a:r>
            <a:r>
              <a:rPr lang="fa-IR" sz="2800" dirty="0">
                <a:solidFill>
                  <a:prstClr val="black"/>
                </a:solidFill>
                <a:cs typeface="B Yagut" panose="00000400000000000000" pitchFamily="2" charset="-78"/>
              </a:rPr>
              <a:t>.</a:t>
            </a:r>
          </a:p>
          <a:p>
            <a:pPr lvl="0" algn="r" rtl="1"/>
            <a:r>
              <a:rPr lang="fa-IR" sz="2800" dirty="0">
                <a:solidFill>
                  <a:prstClr val="black"/>
                </a:solidFill>
                <a:cs typeface="B Yagut" panose="00000400000000000000" pitchFamily="2" charset="-78"/>
              </a:rPr>
              <a:t>پدافند غیر عامل را تعریف و حوزه های پدافند غیر عامل را </a:t>
            </a:r>
            <a:r>
              <a:rPr lang="fa-IR" sz="2800" dirty="0" smtClean="0">
                <a:solidFill>
                  <a:prstClr val="black"/>
                </a:solidFill>
                <a:cs typeface="B Yagut" panose="00000400000000000000" pitchFamily="2" charset="-78"/>
              </a:rPr>
              <a:t>نام ببرید </a:t>
            </a:r>
            <a:r>
              <a:rPr lang="fa-IR" sz="2800" dirty="0">
                <a:solidFill>
                  <a:prstClr val="black"/>
                </a:solidFill>
                <a:cs typeface="B Yagut" panose="00000400000000000000" pitchFamily="2" charset="-78"/>
              </a:rPr>
              <a:t>.</a:t>
            </a:r>
          </a:p>
          <a:p>
            <a:pPr lvl="0" algn="r" rtl="1"/>
            <a:r>
              <a:rPr lang="fa-IR" sz="2800" dirty="0">
                <a:solidFill>
                  <a:prstClr val="black"/>
                </a:solidFill>
                <a:cs typeface="B Yagut" panose="00000400000000000000" pitchFamily="2" charset="-78"/>
              </a:rPr>
              <a:t>پدافند زیستی و سایبری را </a:t>
            </a:r>
            <a:r>
              <a:rPr lang="fa-IR" sz="2800" dirty="0" smtClean="0">
                <a:solidFill>
                  <a:prstClr val="black"/>
                </a:solidFill>
                <a:cs typeface="B Yagut" panose="00000400000000000000" pitchFamily="2" charset="-78"/>
              </a:rPr>
              <a:t>شرح دهید . </a:t>
            </a:r>
            <a:endParaRPr lang="fa-IR" dirty="0" smtClean="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4624" y="6248400"/>
            <a:ext cx="609600" cy="609600"/>
          </a:xfrm>
          <a:prstGeom prst="rect">
            <a:avLst/>
          </a:prstGeom>
        </p:spPr>
      </p:pic>
    </p:spTree>
    <p:extLst>
      <p:ext uri="{BB962C8B-B14F-4D97-AF65-F5344CB8AC3E}">
        <p14:creationId xmlns:p14="http://schemas.microsoft.com/office/powerpoint/2010/main" val="2816200303"/>
      </p:ext>
    </p:extLst>
  </p:cSld>
  <p:clrMapOvr>
    <a:masterClrMapping/>
  </p:clrMapOvr>
  <mc:AlternateContent xmlns:mc="http://schemas.openxmlformats.org/markup-compatibility/2006" xmlns:p14="http://schemas.microsoft.com/office/powerpoint/2010/main">
    <mc:Choice Requires="p14">
      <p:transition spd="slow" p14:dur="2000" advClick="0" advTm="28000"/>
    </mc:Choice>
    <mc:Fallback xmlns="">
      <p:transition spd="slow" advClick="0" advTm="2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3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z="4000" dirty="0" smtClean="0">
                <a:cs typeface="B Yagut" pitchFamily="2" charset="-78"/>
              </a:rPr>
              <a:t>منابع</a:t>
            </a:r>
            <a:r>
              <a:rPr lang="fa-IR" dirty="0" smtClean="0">
                <a:cs typeface="B Yagut" pitchFamily="2" charset="-78"/>
              </a:rPr>
              <a:t> </a:t>
            </a:r>
            <a:endParaRPr lang="fa-IR" dirty="0">
              <a:cs typeface="B Yagut" pitchFamily="2" charset="-78"/>
            </a:endParaRPr>
          </a:p>
        </p:txBody>
      </p:sp>
      <p:sp>
        <p:nvSpPr>
          <p:cNvPr id="3" name="Content Placeholder 2"/>
          <p:cNvSpPr>
            <a:spLocks noGrp="1"/>
          </p:cNvSpPr>
          <p:nvPr>
            <p:ph idx="1"/>
          </p:nvPr>
        </p:nvSpPr>
        <p:spPr>
          <a:xfrm>
            <a:off x="0" y="1844824"/>
            <a:ext cx="9118352" cy="4525963"/>
          </a:xfrm>
        </p:spPr>
        <p:txBody>
          <a:bodyPr>
            <a:normAutofit fontScale="92500" lnSpcReduction="10000"/>
          </a:bodyPr>
          <a:lstStyle/>
          <a:p>
            <a:r>
              <a:rPr lang="fa-IR" sz="2800" dirty="0">
                <a:cs typeface="B Yagut" panose="00000400000000000000" pitchFamily="2" charset="-78"/>
              </a:rPr>
              <a:t>بسته آموزشی معاونت بهداشت وزارت بهداشت ، درمان و آموزش پزشکی – سال 94</a:t>
            </a:r>
            <a:endParaRPr lang="en-US" sz="2800" dirty="0">
              <a:cs typeface="B Yagut" panose="00000400000000000000" pitchFamily="2" charset="-78"/>
            </a:endParaRPr>
          </a:p>
          <a:p>
            <a:pPr marL="0" indent="0">
              <a:buNone/>
            </a:pPr>
            <a:endParaRPr lang="fa-IR" sz="2800" dirty="0" smtClean="0">
              <a:cs typeface="B Yagut" panose="00000400000000000000" pitchFamily="2" charset="-78"/>
            </a:endParaRPr>
          </a:p>
          <a:p>
            <a:r>
              <a:rPr lang="fa-IR" sz="2800" dirty="0" smtClean="0">
                <a:cs typeface="B Yagut" panose="00000400000000000000" pitchFamily="2" charset="-78"/>
              </a:rPr>
              <a:t>نقشه مدیریت و کاهش خطر بلایا در نظام سلامت جمهوري اسلامی ایران ، تالیف: دکتر علی اردلان، دکتر محمد حسین رجایی، دکتر غلامرضا معصومی و..</a:t>
            </a:r>
            <a:endParaRPr lang="en-US" sz="2800" dirty="0" smtClean="0">
              <a:cs typeface="B Yagut" panose="00000400000000000000" pitchFamily="2" charset="-78"/>
            </a:endParaRPr>
          </a:p>
          <a:p>
            <a:r>
              <a:rPr lang="fa-IR" sz="2800" dirty="0" smtClean="0">
                <a:cs typeface="B Yagut" panose="00000400000000000000" pitchFamily="2" charset="-78"/>
              </a:rPr>
              <a:t>مجموعه کتب بهورزی-مدیریت خطر بلایا-بازنگری 98</a:t>
            </a:r>
            <a:endParaRPr lang="en-US" sz="2800" dirty="0" smtClean="0">
              <a:cs typeface="B Yagut" panose="00000400000000000000" pitchFamily="2" charset="-78"/>
            </a:endParaRPr>
          </a:p>
          <a:p>
            <a:r>
              <a:rPr lang="en-US" sz="2800" dirty="0" smtClean="0">
                <a:solidFill>
                  <a:srgbClr val="003300"/>
                </a:solidFill>
                <a:hlinkClick r:id="rId4"/>
              </a:rPr>
              <a:t>www.shahrvand-newspaper.ir</a:t>
            </a:r>
            <a:endParaRPr lang="fa-IR" sz="2800" dirty="0" smtClean="0">
              <a:solidFill>
                <a:srgbClr val="003300"/>
              </a:solidFill>
            </a:endParaRPr>
          </a:p>
          <a:p>
            <a:r>
              <a:rPr lang="en-US" sz="2800" dirty="0">
                <a:solidFill>
                  <a:schemeClr val="tx1">
                    <a:lumMod val="75000"/>
                    <a:lumOff val="25000"/>
                  </a:schemeClr>
                </a:solidFill>
                <a:hlinkClick r:id="rId5"/>
              </a:rPr>
              <a:t>http://</a:t>
            </a:r>
            <a:r>
              <a:rPr lang="en-US" sz="2800" dirty="0" smtClean="0">
                <a:solidFill>
                  <a:schemeClr val="tx1">
                    <a:lumMod val="75000"/>
                    <a:lumOff val="25000"/>
                  </a:schemeClr>
                </a:solidFill>
                <a:hlinkClick r:id="rId5"/>
              </a:rPr>
              <a:t>daneshgaran-helal.mihanblog.com/post/tag</a:t>
            </a:r>
            <a:endParaRPr lang="en-US" sz="2800" dirty="0" smtClean="0">
              <a:solidFill>
                <a:schemeClr val="tx1">
                  <a:lumMod val="75000"/>
                  <a:lumOff val="25000"/>
                </a:schemeClr>
              </a:solidFill>
            </a:endParaRPr>
          </a:p>
          <a:p>
            <a:r>
              <a:rPr lang="en-US" sz="2800" dirty="0">
                <a:hlinkClick r:id="rId6"/>
              </a:rPr>
              <a:t>https://</a:t>
            </a:r>
            <a:r>
              <a:rPr lang="en-US" sz="2800" dirty="0" smtClean="0">
                <a:hlinkClick r:id="rId6"/>
              </a:rPr>
              <a:t>rasekhoon.net/article/show</a:t>
            </a:r>
            <a:endParaRPr lang="fa-IR" sz="2800" dirty="0">
              <a:cs typeface="B Yagut" panose="00000400000000000000" pitchFamily="2" charset="-78"/>
            </a:endParaRPr>
          </a:p>
        </p:txBody>
      </p:sp>
      <p:pic>
        <p:nvPicPr>
          <p:cNvPr id="4" name="24.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9600" y="6832600"/>
            <a:ext cx="609600" cy="609600"/>
          </a:xfrm>
          <a:prstGeom prst="rect">
            <a:avLst/>
          </a:prstGeom>
        </p:spPr>
      </p:pic>
    </p:spTree>
    <p:extLst>
      <p:ext uri="{BB962C8B-B14F-4D97-AF65-F5344CB8AC3E}">
        <p14:creationId xmlns:p14="http://schemas.microsoft.com/office/powerpoint/2010/main" val="3466034844"/>
      </p:ext>
    </p:extLst>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8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3938" y="1956035"/>
            <a:ext cx="8184526" cy="2000548"/>
          </a:xfrm>
          <a:prstGeom prst="rect">
            <a:avLst/>
          </a:prstGeom>
        </p:spPr>
        <p:txBody>
          <a:bodyPr wrap="square">
            <a:spAutoFit/>
          </a:bodyPr>
          <a:lstStyle/>
          <a:p>
            <a:pPr algn="ctr"/>
            <a:r>
              <a:rPr lang="fa-IR" sz="3200" dirty="0">
                <a:solidFill>
                  <a:prstClr val="black"/>
                </a:solidFill>
                <a:cs typeface="B Yagut" pitchFamily="2" charset="-78"/>
              </a:rPr>
              <a:t>لطفا نظرات و پیشنهادات خود پیرامون این بسته آموزشی</a:t>
            </a:r>
          </a:p>
          <a:p>
            <a:pPr algn="ctr"/>
            <a:r>
              <a:rPr lang="fa-IR" sz="3200" dirty="0">
                <a:solidFill>
                  <a:prstClr val="black"/>
                </a:solidFill>
                <a:cs typeface="B Yagut" pitchFamily="2" charset="-78"/>
              </a:rPr>
              <a:t> را به آدرس زیر ارسال کنید.</a:t>
            </a:r>
          </a:p>
          <a:p>
            <a:endParaRPr lang="fa-IR" sz="3200" dirty="0">
              <a:solidFill>
                <a:prstClr val="black"/>
              </a:solidFill>
              <a:cs typeface="B Yagut" pitchFamily="2" charset="-78"/>
            </a:endParaRPr>
          </a:p>
          <a:p>
            <a:pPr algn="ctr"/>
            <a:r>
              <a:rPr lang="en-US" sz="2800" dirty="0">
                <a:solidFill>
                  <a:prstClr val="black"/>
                </a:solidFill>
                <a:cs typeface="B Yagut" pitchFamily="2" charset="-78"/>
              </a:rPr>
              <a:t>behdasht@guoms.ac.ir</a:t>
            </a:r>
          </a:p>
        </p:txBody>
      </p:sp>
    </p:spTree>
    <p:extLst>
      <p:ext uri="{BB962C8B-B14F-4D97-AF65-F5344CB8AC3E}">
        <p14:creationId xmlns:p14="http://schemas.microsoft.com/office/powerpoint/2010/main" val="1532490510"/>
      </p:ext>
    </p:extLst>
  </p:cSld>
  <p:clrMapOvr>
    <a:masterClrMapping/>
  </p:clrMapOvr>
  <mc:AlternateContent xmlns:mc="http://schemas.openxmlformats.org/markup-compatibility/2006" xmlns:p14="http://schemas.microsoft.com/office/powerpoint/2010/main">
    <mc:Choice Requires="p14">
      <p:transition spd="slow" p14:dur="2000" advClick="0" advTm="9000"/>
    </mc:Choice>
    <mc:Fallback xmlns="">
      <p:transition spd="slow" advClick="0" advTm="9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fa-IR" dirty="0" smtClean="0">
                <a:cs typeface="B Yagut" panose="00000400000000000000" pitchFamily="2" charset="-78"/>
              </a:rPr>
              <a:t>فهرست عناوین </a:t>
            </a:r>
            <a:endParaRPr lang="fa-IR" dirty="0">
              <a:cs typeface="B Yagut" panose="00000400000000000000" pitchFamily="2" charset="-78"/>
            </a:endParaRPr>
          </a:p>
        </p:txBody>
      </p:sp>
      <p:sp>
        <p:nvSpPr>
          <p:cNvPr id="3" name="Content Placeholder 2"/>
          <p:cNvSpPr>
            <a:spLocks noGrp="1"/>
          </p:cNvSpPr>
          <p:nvPr>
            <p:ph idx="1"/>
          </p:nvPr>
        </p:nvSpPr>
        <p:spPr>
          <a:xfrm>
            <a:off x="467544" y="1124744"/>
            <a:ext cx="8229600" cy="5733256"/>
          </a:xfrm>
        </p:spPr>
        <p:txBody>
          <a:bodyPr>
            <a:normAutofit fontScale="85000" lnSpcReduction="20000"/>
          </a:bodyPr>
          <a:lstStyle/>
          <a:p>
            <a:r>
              <a:rPr lang="fa-IR" dirty="0">
                <a:cs typeface="B Yagut" panose="00000400000000000000" pitchFamily="2" charset="-78"/>
              </a:rPr>
              <a:t>مقدمه</a:t>
            </a:r>
          </a:p>
          <a:p>
            <a:r>
              <a:rPr lang="fa-IR" dirty="0">
                <a:cs typeface="B Yagut" panose="00000400000000000000" pitchFamily="2" charset="-78"/>
              </a:rPr>
              <a:t>ذینفعان داخلی </a:t>
            </a:r>
          </a:p>
          <a:p>
            <a:r>
              <a:rPr lang="fa-IR" dirty="0">
                <a:cs typeface="B Yagut" panose="00000400000000000000" pitchFamily="2" charset="-78"/>
              </a:rPr>
              <a:t>ذینفعان خارجی</a:t>
            </a:r>
          </a:p>
          <a:p>
            <a:r>
              <a:rPr lang="fa-IR" dirty="0">
                <a:cs typeface="B Yagut" panose="00000400000000000000" pitchFamily="2" charset="-78"/>
              </a:rPr>
              <a:t>نیروهای امدادی در </a:t>
            </a:r>
            <a:r>
              <a:rPr lang="fa-IR" dirty="0" smtClean="0">
                <a:cs typeface="B Yagut" panose="00000400000000000000" pitchFamily="2" charset="-78"/>
              </a:rPr>
              <a:t>ایران</a:t>
            </a:r>
          </a:p>
          <a:p>
            <a:r>
              <a:rPr lang="fa-IR" dirty="0" smtClean="0">
                <a:cs typeface="B Yagut" panose="00000400000000000000" pitchFamily="2" charset="-78"/>
              </a:rPr>
              <a:t>نهادهای امدادی در ایران</a:t>
            </a:r>
            <a:endParaRPr lang="fa-IR" dirty="0">
              <a:cs typeface="B Yagut" panose="00000400000000000000" pitchFamily="2" charset="-78"/>
            </a:endParaRPr>
          </a:p>
          <a:p>
            <a:r>
              <a:rPr lang="fa-IR" dirty="0">
                <a:cs typeface="B Yagut" panose="00000400000000000000" pitchFamily="2" charset="-78"/>
              </a:rPr>
              <a:t>فعالیتهای نهادهای امدادی در ایران </a:t>
            </a:r>
            <a:endParaRPr lang="fa-IR" dirty="0" smtClean="0">
              <a:cs typeface="B Yagut" panose="00000400000000000000" pitchFamily="2" charset="-78"/>
            </a:endParaRPr>
          </a:p>
          <a:p>
            <a:pPr>
              <a:buFontTx/>
              <a:buChar char="-"/>
            </a:pPr>
            <a:r>
              <a:rPr lang="fa-IR" dirty="0" smtClean="0">
                <a:cs typeface="B Yagut" panose="00000400000000000000" pitchFamily="2" charset="-78"/>
              </a:rPr>
              <a:t>سازمان آتش نشانی</a:t>
            </a:r>
          </a:p>
          <a:p>
            <a:pPr>
              <a:buFontTx/>
              <a:buChar char="-"/>
            </a:pPr>
            <a:r>
              <a:rPr lang="fa-IR" dirty="0" smtClean="0">
                <a:cs typeface="B Yagut" panose="00000400000000000000" pitchFamily="2" charset="-78"/>
              </a:rPr>
              <a:t>اورژانس 115</a:t>
            </a:r>
          </a:p>
          <a:p>
            <a:pPr>
              <a:buFontTx/>
              <a:buChar char="-"/>
            </a:pPr>
            <a:r>
              <a:rPr lang="fa-IR" dirty="0" smtClean="0">
                <a:cs typeface="B Yagut" panose="00000400000000000000" pitchFamily="2" charset="-78"/>
              </a:rPr>
              <a:t>جمعیت هلال احمر</a:t>
            </a:r>
          </a:p>
          <a:p>
            <a:pPr>
              <a:buFontTx/>
              <a:buChar char="-"/>
            </a:pPr>
            <a:r>
              <a:rPr lang="fa-IR" dirty="0" smtClean="0">
                <a:cs typeface="B Yagut" panose="00000400000000000000" pitchFamily="2" charset="-78"/>
              </a:rPr>
              <a:t>پلیس</a:t>
            </a:r>
          </a:p>
          <a:p>
            <a:pPr>
              <a:buFontTx/>
              <a:buChar char="-"/>
            </a:pPr>
            <a:r>
              <a:rPr lang="fa-IR" dirty="0" smtClean="0">
                <a:cs typeface="B Yagut" panose="00000400000000000000" pitchFamily="2" charset="-78"/>
              </a:rPr>
              <a:t>اطلاعات راهها </a:t>
            </a:r>
          </a:p>
          <a:p>
            <a:pPr>
              <a:buFontTx/>
              <a:buChar char="-"/>
            </a:pPr>
            <a:r>
              <a:rPr lang="fa-IR" dirty="0" smtClean="0">
                <a:cs typeface="B Yagut" panose="00000400000000000000" pitchFamily="2" charset="-78"/>
              </a:rPr>
              <a:t>سازمان مدیریت بحران </a:t>
            </a:r>
          </a:p>
          <a:p>
            <a:pPr>
              <a:buFontTx/>
              <a:buChar char="-"/>
            </a:pPr>
            <a:r>
              <a:rPr lang="fa-IR" dirty="0" smtClean="0">
                <a:cs typeface="B Yagut" panose="00000400000000000000" pitchFamily="2" charset="-78"/>
              </a:rPr>
              <a:t>سازمان پدافند غیر عامل </a:t>
            </a:r>
            <a:endParaRPr lang="fa-IR" dirty="0" smtClean="0"/>
          </a:p>
          <a:p>
            <a:endParaRPr lang="fa-IR"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56592" y="6093296"/>
            <a:ext cx="609600" cy="609600"/>
          </a:xfrm>
          <a:prstGeom prst="rect">
            <a:avLst/>
          </a:prstGeom>
        </p:spPr>
      </p:pic>
    </p:spTree>
    <p:extLst>
      <p:ext uri="{BB962C8B-B14F-4D97-AF65-F5344CB8AC3E}">
        <p14:creationId xmlns:p14="http://schemas.microsoft.com/office/powerpoint/2010/main" val="1709129182"/>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3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anose="00000400000000000000" pitchFamily="2" charset="-78"/>
              </a:rPr>
              <a:t>مقدمه</a:t>
            </a:r>
            <a:endParaRPr lang="fa-IR" sz="4000" dirty="0">
              <a:cs typeface="B Yagut" panose="00000400000000000000" pitchFamily="2" charset="-78"/>
            </a:endParaRPr>
          </a:p>
        </p:txBody>
      </p:sp>
      <p:sp>
        <p:nvSpPr>
          <p:cNvPr id="3" name="Content Placeholder 2"/>
          <p:cNvSpPr>
            <a:spLocks noGrp="1"/>
          </p:cNvSpPr>
          <p:nvPr>
            <p:ph idx="1"/>
          </p:nvPr>
        </p:nvSpPr>
        <p:spPr>
          <a:xfrm>
            <a:off x="0" y="1600200"/>
            <a:ext cx="9180512" cy="4525963"/>
          </a:xfrm>
        </p:spPr>
        <p:txBody>
          <a:bodyPr>
            <a:normAutofit/>
          </a:bodyPr>
          <a:lstStyle/>
          <a:p>
            <a:pPr marL="0" indent="0">
              <a:buNone/>
            </a:pPr>
            <a:r>
              <a:rPr lang="fa-IR" sz="2800" dirty="0" smtClean="0">
                <a:cs typeface="B Yagut" panose="00000400000000000000" pitchFamily="2" charset="-78"/>
              </a:rPr>
              <a:t>امداد به معنای عام کلمه معانی و مفاهیم بسیار گسترده ای  را شامل </a:t>
            </a:r>
          </a:p>
          <a:p>
            <a:pPr marL="0" indent="0">
              <a:buNone/>
            </a:pPr>
            <a:r>
              <a:rPr lang="fa-IR" sz="2800" dirty="0" smtClean="0">
                <a:cs typeface="B Yagut" panose="00000400000000000000" pitchFamily="2" charset="-78"/>
              </a:rPr>
              <a:t>می شود که در حوزه های مختلف دارای وجوه گوناگونی است .</a:t>
            </a:r>
          </a:p>
          <a:p>
            <a:pPr marL="0" indent="0">
              <a:buNone/>
            </a:pPr>
            <a:r>
              <a:rPr lang="fa-IR" sz="2800" dirty="0" smtClean="0">
                <a:cs typeface="B Yagut" panose="00000400000000000000" pitchFamily="2" charset="-78"/>
              </a:rPr>
              <a:t>ارائه خدمات مددکاری و حمایتی ، ارائه خدمات عام المنفعه و خیریه توسط سازمانهای خیریه ، ارائه کمکهای غذایی و دارویی به مردمان کشورها و جوامع نیازمند از جمله آوارگان و پناهندگان ، ارئه خدمات امداد و نجات به آسیب دیدگان سوانح و.... مثالهایی از خدمات امدادی هستند . </a:t>
            </a:r>
            <a:endParaRPr lang="fa-IR" sz="2800" dirty="0">
              <a:cs typeface="B Yagut" panose="00000400000000000000" pitchFamily="2" charset="-78"/>
            </a:endParaRPr>
          </a:p>
        </p:txBody>
      </p:sp>
      <p:pic>
        <p:nvPicPr>
          <p:cNvPr id="4" name="05.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72616" y="6741368"/>
            <a:ext cx="609600" cy="609600"/>
          </a:xfrm>
          <a:prstGeom prst="rect">
            <a:avLst/>
          </a:prstGeom>
        </p:spPr>
      </p:pic>
    </p:spTree>
    <p:extLst>
      <p:ext uri="{BB962C8B-B14F-4D97-AF65-F5344CB8AC3E}">
        <p14:creationId xmlns:p14="http://schemas.microsoft.com/office/powerpoint/2010/main" val="1995570276"/>
      </p:ext>
    </p:extLst>
  </p:cSld>
  <p:clrMapOvr>
    <a:masterClrMapping/>
  </p:clrMapOvr>
  <mc:AlternateContent xmlns:mc="http://schemas.openxmlformats.org/markup-compatibility/2006" xmlns:p14="http://schemas.microsoft.com/office/powerpoint/2010/main">
    <mc:Choice Requires="p14">
      <p:transition spd="slow" p14:dur="2000" advClick="0" advTm="35000"/>
    </mc:Choice>
    <mc:Fallback xmlns="">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7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274638"/>
            <a:ext cx="9252520" cy="1143000"/>
          </a:xfrm>
        </p:spPr>
        <p:txBody>
          <a:bodyPr>
            <a:noAutofit/>
          </a:bodyPr>
          <a:lstStyle/>
          <a:p>
            <a:r>
              <a:rPr lang="fa-IR" sz="2800" dirty="0">
                <a:cs typeface="B Yagut" panose="00000400000000000000" pitchFamily="2" charset="-78"/>
              </a:rPr>
              <a:t>ذينفعان </a:t>
            </a:r>
            <a:r>
              <a:rPr lang="fa-IR" sz="2800" dirty="0" smtClean="0">
                <a:cs typeface="B Yagut" panose="00000400000000000000" pitchFamily="2" charset="-78"/>
              </a:rPr>
              <a:t>داخلی</a:t>
            </a:r>
            <a:br>
              <a:rPr lang="fa-IR" sz="2800" dirty="0" smtClean="0">
                <a:cs typeface="B Yagut" panose="00000400000000000000" pitchFamily="2" charset="-78"/>
              </a:rPr>
            </a:br>
            <a:r>
              <a:rPr lang="fa-IR" sz="2800" dirty="0" smtClean="0">
                <a:cs typeface="B Yagut" panose="00000400000000000000" pitchFamily="2" charset="-78"/>
              </a:rPr>
              <a:t> </a:t>
            </a:r>
            <a:r>
              <a:rPr lang="fa-IR" sz="2800" dirty="0">
                <a:cs typeface="B Yagut" panose="00000400000000000000" pitchFamily="2" charset="-78"/>
              </a:rPr>
              <a:t>(درون وزارت بهداشت، درمان و </a:t>
            </a:r>
            <a:r>
              <a:rPr lang="fa-IR" sz="2800" dirty="0" smtClean="0">
                <a:cs typeface="B Yagut" panose="00000400000000000000" pitchFamily="2" charset="-78"/>
              </a:rPr>
              <a:t>آموزش پزشکی</a:t>
            </a:r>
            <a:r>
              <a:rPr lang="fa-IR" sz="2800" dirty="0">
                <a:cs typeface="B Yagut" panose="00000400000000000000" pitchFamily="2" charset="-78"/>
              </a:rPr>
              <a:t>)</a:t>
            </a:r>
          </a:p>
        </p:txBody>
      </p:sp>
      <p:sp>
        <p:nvSpPr>
          <p:cNvPr id="3" name="Content Placeholder 2"/>
          <p:cNvSpPr>
            <a:spLocks noGrp="1"/>
          </p:cNvSpPr>
          <p:nvPr>
            <p:ph idx="1"/>
          </p:nvPr>
        </p:nvSpPr>
        <p:spPr>
          <a:xfrm>
            <a:off x="179512" y="1600200"/>
            <a:ext cx="8856984" cy="5069160"/>
          </a:xfrm>
        </p:spPr>
        <p:txBody>
          <a:bodyPr>
            <a:normAutofit/>
          </a:bodyPr>
          <a:lstStyle/>
          <a:p>
            <a:r>
              <a:rPr lang="fa-IR" sz="2400" dirty="0" smtClean="0">
                <a:cs typeface="B Yagut" panose="00000400000000000000" pitchFamily="2" charset="-78"/>
              </a:rPr>
              <a:t>معاون درمان وزارت بهداشت</a:t>
            </a:r>
          </a:p>
          <a:p>
            <a:r>
              <a:rPr lang="fa-IR" sz="2400" dirty="0" smtClean="0">
                <a:cs typeface="B Yagut" panose="00000400000000000000" pitchFamily="2" charset="-78"/>
              </a:rPr>
              <a:t>مرکز مدیریت حوادث و فوریتهای پزشکی </a:t>
            </a:r>
          </a:p>
          <a:p>
            <a:r>
              <a:rPr lang="fa-IR" sz="2400" dirty="0" smtClean="0">
                <a:cs typeface="B Yagut" panose="00000400000000000000" pitchFamily="2" charset="-78"/>
              </a:rPr>
              <a:t>کارگروه بهداشت و درمان در حوادث غیر مترقبه </a:t>
            </a:r>
          </a:p>
          <a:p>
            <a:r>
              <a:rPr lang="fa-IR" sz="2400" dirty="0" smtClean="0">
                <a:cs typeface="B Yagut" panose="00000400000000000000" pitchFamily="2" charset="-78"/>
              </a:rPr>
              <a:t>کمیته پدافند غیر عامل </a:t>
            </a:r>
          </a:p>
          <a:p>
            <a:r>
              <a:rPr lang="fa-IR" sz="2400" dirty="0" smtClean="0">
                <a:cs typeface="B Yagut" panose="00000400000000000000" pitchFamily="2" charset="-78"/>
              </a:rPr>
              <a:t>اداره اورژانس بیمارستانی </a:t>
            </a:r>
          </a:p>
          <a:p>
            <a:r>
              <a:rPr lang="fa-IR" sz="2400" dirty="0" smtClean="0">
                <a:cs typeface="B Yagut" panose="00000400000000000000" pitchFamily="2" charset="-78"/>
              </a:rPr>
              <a:t>اداره اورژانس پیش بیمارستانی </a:t>
            </a:r>
          </a:p>
          <a:p>
            <a:r>
              <a:rPr lang="fa-IR" sz="2400" dirty="0" smtClean="0">
                <a:cs typeface="B Yagut" panose="00000400000000000000" pitchFamily="2" charset="-78"/>
              </a:rPr>
              <a:t>مرکز هدایت عملیات بحران (</a:t>
            </a:r>
            <a:r>
              <a:rPr lang="en-US" sz="2400" dirty="0" smtClean="0">
                <a:cs typeface="B Yagut" panose="00000400000000000000" pitchFamily="2" charset="-78"/>
              </a:rPr>
              <a:t>EOC </a:t>
            </a:r>
            <a:r>
              <a:rPr lang="fa-IR" sz="2400" dirty="0" smtClean="0">
                <a:cs typeface="B Yagut" panose="00000400000000000000" pitchFamily="2" charset="-78"/>
              </a:rPr>
              <a:t> )</a:t>
            </a:r>
          </a:p>
          <a:p>
            <a:r>
              <a:rPr lang="fa-IR" sz="2400" dirty="0" smtClean="0">
                <a:cs typeface="B Yagut" panose="00000400000000000000" pitchFamily="2" charset="-78"/>
              </a:rPr>
              <a:t>واحد مدیریت و کاهش خطر بلایا </a:t>
            </a:r>
          </a:p>
          <a:p>
            <a:r>
              <a:rPr lang="fa-IR" sz="2400" dirty="0" smtClean="0">
                <a:cs typeface="B Yagut" panose="00000400000000000000" pitchFamily="2" charset="-78"/>
              </a:rPr>
              <a:t>مرکز مدیریت بیماریهای واگیر </a:t>
            </a:r>
          </a:p>
          <a:p>
            <a:r>
              <a:rPr lang="fa-IR" sz="2400" dirty="0" smtClean="0">
                <a:cs typeface="B Yagut" panose="00000400000000000000" pitchFamily="2" charset="-78"/>
              </a:rPr>
              <a:t>مرکز مدیریت بیماریهای غیر واگیر </a:t>
            </a:r>
          </a:p>
          <a:p>
            <a:endParaRPr lang="fa-IR" sz="2800" dirty="0" smtClean="0"/>
          </a:p>
          <a:p>
            <a:endParaRPr lang="fa-IR" dirty="0"/>
          </a:p>
        </p:txBody>
      </p:sp>
      <p:pic>
        <p:nvPicPr>
          <p:cNvPr id="4" name="06.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96552" y="6890657"/>
            <a:ext cx="609600" cy="609600"/>
          </a:xfrm>
          <a:prstGeom prst="rect">
            <a:avLst/>
          </a:prstGeom>
        </p:spPr>
      </p:pic>
    </p:spTree>
    <p:extLst>
      <p:ext uri="{BB962C8B-B14F-4D97-AF65-F5344CB8AC3E}">
        <p14:creationId xmlns:p14="http://schemas.microsoft.com/office/powerpoint/2010/main" val="958057251"/>
      </p:ext>
    </p:extLst>
  </p:cSld>
  <p:clrMapOvr>
    <a:masterClrMapping/>
  </p:clrMapOvr>
  <mc:AlternateContent xmlns:mc="http://schemas.openxmlformats.org/markup-compatibility/2006" xmlns:p14="http://schemas.microsoft.com/office/powerpoint/2010/main">
    <mc:Choice Requires="p14">
      <p:transition spd="slow" p14:dur="2000" advClick="0" advTm="40000"/>
    </mc:Choice>
    <mc:Fallback xmlns="">
      <p:transition spd="slow" advClick="0" advTm="4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9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752528"/>
          </a:xfrm>
        </p:spPr>
        <p:txBody>
          <a:bodyPr>
            <a:normAutofit/>
          </a:bodyPr>
          <a:lstStyle/>
          <a:p>
            <a:r>
              <a:rPr lang="fa-IR" sz="2400" dirty="0">
                <a:cs typeface="B Yagut" panose="00000400000000000000" pitchFamily="2" charset="-78"/>
              </a:rPr>
              <a:t>دفتر بهبود تغذیه </a:t>
            </a:r>
          </a:p>
          <a:p>
            <a:r>
              <a:rPr lang="fa-IR" sz="2400" dirty="0">
                <a:cs typeface="B Yagut" panose="00000400000000000000" pitchFamily="2" charset="-78"/>
              </a:rPr>
              <a:t>مرکز سلامت محیط وکار </a:t>
            </a:r>
          </a:p>
          <a:p>
            <a:r>
              <a:rPr lang="fa-IR" sz="2400" dirty="0">
                <a:cs typeface="B Yagut" panose="00000400000000000000" pitchFamily="2" charset="-78"/>
              </a:rPr>
              <a:t>دفتر سلامت روانی اجتماعی و اعتیاد </a:t>
            </a:r>
          </a:p>
          <a:p>
            <a:r>
              <a:rPr lang="fa-IR" sz="2400" dirty="0">
                <a:cs typeface="B Yagut" panose="00000400000000000000" pitchFamily="2" charset="-78"/>
              </a:rPr>
              <a:t>دفتر جمعیت ، خانواده و مدارس </a:t>
            </a:r>
          </a:p>
          <a:p>
            <a:r>
              <a:rPr lang="fa-IR" sz="2400" dirty="0">
                <a:cs typeface="B Yagut" panose="00000400000000000000" pitchFamily="2" charset="-78"/>
              </a:rPr>
              <a:t>دفتر آموزش و ارتقای سلامت </a:t>
            </a:r>
          </a:p>
          <a:p>
            <a:r>
              <a:rPr lang="fa-IR" sz="2400" dirty="0">
                <a:cs typeface="B Yagut" panose="00000400000000000000" pitchFamily="2" charset="-78"/>
              </a:rPr>
              <a:t>آزمایشگاه مرجع سلامت </a:t>
            </a:r>
          </a:p>
          <a:p>
            <a:r>
              <a:rPr lang="fa-IR" sz="2400" dirty="0">
                <a:cs typeface="B Yagut" panose="00000400000000000000" pitchFamily="2" charset="-78"/>
              </a:rPr>
              <a:t>انستیتو پاستور </a:t>
            </a:r>
          </a:p>
          <a:p>
            <a:r>
              <a:rPr lang="fa-IR" sz="2400" dirty="0">
                <a:cs typeface="B Yagut" panose="00000400000000000000" pitchFamily="2" charset="-78"/>
              </a:rPr>
              <a:t>سازمان انتقال خون </a:t>
            </a:r>
          </a:p>
          <a:p>
            <a:r>
              <a:rPr lang="fa-IR" sz="2400" dirty="0">
                <a:cs typeface="B Yagut" panose="00000400000000000000" pitchFamily="2" charset="-78"/>
              </a:rPr>
              <a:t>مراکز پژو هشی  دانشگاهی وابسته به وزارت بهداشت </a:t>
            </a:r>
          </a:p>
          <a:p>
            <a:endParaRPr lang="fa-IR" dirty="0"/>
          </a:p>
        </p:txBody>
      </p:sp>
      <p:sp>
        <p:nvSpPr>
          <p:cNvPr id="2" name="TextBox 1"/>
          <p:cNvSpPr txBox="1"/>
          <p:nvPr/>
        </p:nvSpPr>
        <p:spPr>
          <a:xfrm>
            <a:off x="683568" y="332656"/>
            <a:ext cx="7632848" cy="954107"/>
          </a:xfrm>
          <a:prstGeom prst="rect">
            <a:avLst/>
          </a:prstGeom>
          <a:noFill/>
        </p:spPr>
        <p:txBody>
          <a:bodyPr wrap="square" rtlCol="0">
            <a:spAutoFit/>
          </a:bodyPr>
          <a:lstStyle/>
          <a:p>
            <a:pPr algn="ctr"/>
            <a:r>
              <a:rPr lang="fa-IR" sz="2800" dirty="0">
                <a:cs typeface="B Yagut" pitchFamily="2" charset="-78"/>
              </a:rPr>
              <a:t>ذينفعان داخلی</a:t>
            </a:r>
            <a:br>
              <a:rPr lang="fa-IR" sz="2800" dirty="0">
                <a:cs typeface="B Yagut" pitchFamily="2" charset="-78"/>
              </a:rPr>
            </a:br>
            <a:r>
              <a:rPr lang="fa-IR" sz="2800" dirty="0">
                <a:cs typeface="B Yagut" pitchFamily="2" charset="-78"/>
              </a:rPr>
              <a:t> (درون وزارت بهداشت، درمان و آموزش پزشکی)</a:t>
            </a:r>
            <a:endParaRPr lang="en-US" sz="2800" dirty="0">
              <a:cs typeface="B Yagut" pitchFamily="2" charset="-78"/>
            </a:endParaRPr>
          </a:p>
        </p:txBody>
      </p:sp>
      <p:pic>
        <p:nvPicPr>
          <p:cNvPr id="4" name="07.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 y="7029400"/>
            <a:ext cx="609600" cy="609600"/>
          </a:xfrm>
          <a:prstGeom prst="rect">
            <a:avLst/>
          </a:prstGeom>
        </p:spPr>
      </p:pic>
    </p:spTree>
    <p:extLst>
      <p:ext uri="{BB962C8B-B14F-4D97-AF65-F5344CB8AC3E}">
        <p14:creationId xmlns:p14="http://schemas.microsoft.com/office/powerpoint/2010/main" val="1835324042"/>
      </p:ext>
    </p:extLst>
  </p:cSld>
  <p:clrMapOvr>
    <a:masterClrMapping/>
  </p:clrMapOvr>
  <mc:AlternateContent xmlns:mc="http://schemas.openxmlformats.org/markup-compatibility/2006" xmlns:p14="http://schemas.microsoft.com/office/powerpoint/2010/main">
    <mc:Choice Requires="p14">
      <p:transition spd="slow" p14:dur="2000" advClick="0" advTm="24000"/>
    </mc:Choice>
    <mc:Fallback xmlns="">
      <p:transition spd="slow" advClick="0" advTm="2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2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143000"/>
          </a:xfrm>
        </p:spPr>
        <p:txBody>
          <a:bodyPr>
            <a:noAutofit/>
          </a:bodyPr>
          <a:lstStyle/>
          <a:p>
            <a:r>
              <a:rPr lang="fa-IR" sz="2800" dirty="0">
                <a:cs typeface="B Yagut" panose="00000400000000000000" pitchFamily="2" charset="-78"/>
              </a:rPr>
              <a:t>ذینفعان خارجی </a:t>
            </a:r>
            <a:r>
              <a:rPr lang="fa-IR" sz="2800" dirty="0" smtClean="0">
                <a:cs typeface="B Yagut" panose="00000400000000000000" pitchFamily="2" charset="-78"/>
              </a:rPr>
              <a:t/>
            </a:r>
            <a:br>
              <a:rPr lang="fa-IR" sz="2800" dirty="0" smtClean="0">
                <a:cs typeface="B Yagut" panose="00000400000000000000" pitchFamily="2" charset="-78"/>
              </a:rPr>
            </a:br>
            <a:r>
              <a:rPr lang="fa-IR" sz="2800" dirty="0" smtClean="0">
                <a:cs typeface="B Yagut" panose="00000400000000000000" pitchFamily="2" charset="-78"/>
              </a:rPr>
              <a:t>(</a:t>
            </a:r>
            <a:r>
              <a:rPr lang="fa-IR" sz="2800" dirty="0">
                <a:cs typeface="B Yagut" panose="00000400000000000000" pitchFamily="2" charset="-78"/>
              </a:rPr>
              <a:t>بیرون از وزارت بهداشت، درمان و آموزش پزشکی</a:t>
            </a:r>
            <a:r>
              <a:rPr lang="fa-IR" sz="2800" dirty="0"/>
              <a:t>)</a:t>
            </a:r>
          </a:p>
        </p:txBody>
      </p:sp>
      <p:sp>
        <p:nvSpPr>
          <p:cNvPr id="3" name="Content Placeholder 2"/>
          <p:cNvSpPr>
            <a:spLocks noGrp="1"/>
          </p:cNvSpPr>
          <p:nvPr>
            <p:ph idx="1"/>
          </p:nvPr>
        </p:nvSpPr>
        <p:spPr>
          <a:xfrm>
            <a:off x="467544" y="1628800"/>
            <a:ext cx="8229600" cy="4525963"/>
          </a:xfrm>
        </p:spPr>
        <p:txBody>
          <a:bodyPr>
            <a:noAutofit/>
          </a:bodyPr>
          <a:lstStyle/>
          <a:p>
            <a:r>
              <a:rPr lang="fa-IR" sz="2400" dirty="0" smtClean="0">
                <a:cs typeface="B Yagut" panose="00000400000000000000" pitchFamily="2" charset="-78"/>
              </a:rPr>
              <a:t>سازمان مدیریت بحران کشور </a:t>
            </a:r>
          </a:p>
          <a:p>
            <a:r>
              <a:rPr lang="fa-IR" sz="2400" dirty="0" smtClean="0">
                <a:cs typeface="B Yagut" panose="00000400000000000000" pitchFamily="2" charset="-78"/>
              </a:rPr>
              <a:t>سازمان پدافند غیر عامل </a:t>
            </a:r>
          </a:p>
          <a:p>
            <a:r>
              <a:rPr lang="fa-IR" sz="2400" dirty="0" smtClean="0">
                <a:cs typeface="B Yagut" panose="00000400000000000000" pitchFamily="2" charset="-78"/>
              </a:rPr>
              <a:t>جمعیت هلال احمر</a:t>
            </a:r>
          </a:p>
          <a:p>
            <a:r>
              <a:rPr lang="fa-IR" sz="2400" dirty="0" smtClean="0">
                <a:cs typeface="B Yagut" panose="00000400000000000000" pitchFamily="2" charset="-78"/>
              </a:rPr>
              <a:t>بسیج جامعه پزشکی</a:t>
            </a:r>
          </a:p>
          <a:p>
            <a:r>
              <a:rPr lang="fa-IR" sz="2400" dirty="0" smtClean="0">
                <a:cs typeface="B Yagut" panose="00000400000000000000" pitchFamily="2" charset="-78"/>
              </a:rPr>
              <a:t>سازمان تامین اجتماعی </a:t>
            </a:r>
          </a:p>
          <a:p>
            <a:r>
              <a:rPr lang="fa-IR" sz="2400" dirty="0" smtClean="0">
                <a:cs typeface="B Yagut" panose="00000400000000000000" pitchFamily="2" charset="-78"/>
              </a:rPr>
              <a:t>وزارت جهاد کشاورزی </a:t>
            </a:r>
          </a:p>
          <a:p>
            <a:r>
              <a:rPr lang="fa-IR" sz="2400" dirty="0" smtClean="0">
                <a:cs typeface="B Yagut" panose="00000400000000000000" pitchFamily="2" charset="-78"/>
              </a:rPr>
              <a:t>سازمان نظام پزشکی </a:t>
            </a:r>
          </a:p>
          <a:p>
            <a:r>
              <a:rPr lang="fa-IR" sz="2400" dirty="0" smtClean="0">
                <a:cs typeface="B Yagut" panose="00000400000000000000" pitchFamily="2" charset="-78"/>
              </a:rPr>
              <a:t>سازمان </a:t>
            </a:r>
            <a:r>
              <a:rPr lang="fa-IR" sz="2400" dirty="0">
                <a:cs typeface="B Yagut" panose="00000400000000000000" pitchFamily="2" charset="-78"/>
              </a:rPr>
              <a:t>نظام پرستاری </a:t>
            </a:r>
          </a:p>
          <a:p>
            <a:r>
              <a:rPr lang="fa-IR" sz="2400" dirty="0">
                <a:cs typeface="B Yagut" panose="00000400000000000000" pitchFamily="2" charset="-78"/>
              </a:rPr>
              <a:t>سازمان بهزیستی </a:t>
            </a:r>
          </a:p>
          <a:p>
            <a:r>
              <a:rPr lang="fa-IR" sz="2400" dirty="0">
                <a:cs typeface="B Yagut" panose="00000400000000000000" pitchFamily="2" charset="-78"/>
              </a:rPr>
              <a:t>سازمان جهانی بهداشت </a:t>
            </a:r>
          </a:p>
          <a:p>
            <a:pPr marL="0" indent="0">
              <a:buNone/>
            </a:pPr>
            <a:endParaRPr lang="fa-IR" sz="2800" dirty="0" smtClean="0">
              <a:cs typeface="B Yagut" panose="00000400000000000000" pitchFamily="2" charset="-78"/>
            </a:endParaRPr>
          </a:p>
        </p:txBody>
      </p:sp>
      <p:pic>
        <p:nvPicPr>
          <p:cNvPr id="4" name="08.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88640" y="6248400"/>
            <a:ext cx="609600" cy="609600"/>
          </a:xfrm>
          <a:prstGeom prst="rect">
            <a:avLst/>
          </a:prstGeom>
        </p:spPr>
      </p:pic>
    </p:spTree>
    <p:extLst>
      <p:ext uri="{BB962C8B-B14F-4D97-AF65-F5344CB8AC3E}">
        <p14:creationId xmlns:p14="http://schemas.microsoft.com/office/powerpoint/2010/main" val="11213749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71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Yagut" panose="00000400000000000000" pitchFamily="2" charset="-78"/>
              </a:rPr>
              <a:t>نیروهای امدادی در ایران </a:t>
            </a:r>
            <a:endParaRPr lang="fa-IR" dirty="0">
              <a:cs typeface="B Yagut" panose="00000400000000000000" pitchFamily="2" charset="-78"/>
            </a:endParaRPr>
          </a:p>
        </p:txBody>
      </p:sp>
      <p:sp>
        <p:nvSpPr>
          <p:cNvPr id="3" name="Content Placeholder 2"/>
          <p:cNvSpPr>
            <a:spLocks noGrp="1"/>
          </p:cNvSpPr>
          <p:nvPr>
            <p:ph idx="1"/>
          </p:nvPr>
        </p:nvSpPr>
        <p:spPr>
          <a:xfrm>
            <a:off x="179512" y="1628800"/>
            <a:ext cx="8784976" cy="4525963"/>
          </a:xfrm>
        </p:spPr>
        <p:txBody>
          <a:bodyPr>
            <a:normAutofit/>
          </a:bodyPr>
          <a:lstStyle/>
          <a:p>
            <a:pPr marL="0" indent="0">
              <a:buNone/>
            </a:pPr>
            <a:r>
              <a:rPr lang="fa-IR" sz="2800" dirty="0" smtClean="0">
                <a:cs typeface="B Yagut" panose="00000400000000000000" pitchFamily="2" charset="-78"/>
              </a:rPr>
              <a:t>اغلب ما درحالت معمولی شاید نتوانیم حجم بسیار زیادی از اطلاعات  و شماره تلفن های ضروری را به خاطر بسپاریم و طبیعی است که در مواقع بروز حوادث نیز گاه نمی توانیم تمام شماره تلفن های اضطراری را به خاطر بیاوریم یا اینکه در شرایط خاص به این فکر کنیم که هر سازمان امدادی چه وظیفه ای بر دوش داردو حال ما باید با کدامیک از سازمانها ارتباط برقرار کنیم </a:t>
            </a:r>
            <a:endParaRPr lang="fa-IR" sz="2800" dirty="0">
              <a:cs typeface="B Yagut" panose="00000400000000000000" pitchFamily="2" charset="-7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3933056"/>
            <a:ext cx="3240360" cy="2344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09.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0608" y="5972944"/>
            <a:ext cx="609600" cy="609600"/>
          </a:xfrm>
          <a:prstGeom prst="rect">
            <a:avLst/>
          </a:prstGeom>
        </p:spPr>
      </p:pic>
    </p:spTree>
    <p:extLst>
      <p:ext uri="{BB962C8B-B14F-4D97-AF65-F5344CB8AC3E}">
        <p14:creationId xmlns:p14="http://schemas.microsoft.com/office/powerpoint/2010/main" val="1784719456"/>
      </p:ext>
    </p:extLst>
  </p:cSld>
  <p:clrMapOvr>
    <a:masterClrMapping/>
  </p:clrMapOvr>
  <mc:AlternateContent xmlns:mc="http://schemas.openxmlformats.org/markup-compatibility/2006" xmlns:p14="http://schemas.microsoft.com/office/powerpoint/2010/main">
    <mc:Choice Requires="p14">
      <p:transition spd="slow" p14:dur="2000" advClick="0" advTm="38000"/>
    </mc:Choice>
    <mc:Fallback xmlns="">
      <p:transition spd="slow"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82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گلستان</_x062f__x0627__x0646__x0634__x06af__x0627__x0647_>
    <_x0646__x0648__x0639__x0020__x062d__x06cc__x0637__x0647_ xmlns="12fdc5dc-769e-4543-b10d-fbea3dac4417">مديريت خطر بلايا</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5NN7CDR5NKU2-831-806</_dlc_DocId>
    <_dlc_DocIdUrl xmlns="1047730d-92e1-4018-9084-d932fd3a7f58">
      <Url>http://www.health.gov.ir/hnd/_layouts/DocIdRedir.aspx?ID=5NN7CDR5NKU2-831-806</Url>
      <Description>5NN7CDR5NKU2-831-806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BA37A2-C560-4F0E-9DBC-5152CAE148C7}">
  <ds:schemaRefs>
    <ds:schemaRef ds:uri="1047730d-92e1-4018-9084-d932fd3a7f58"/>
    <ds:schemaRef ds:uri="http://schemas.microsoft.com/office/2006/documentManagement/types"/>
    <ds:schemaRef ds:uri="http://purl.org/dc/elements/1.1/"/>
    <ds:schemaRef ds:uri="http://purl.org/dc/terms/"/>
    <ds:schemaRef ds:uri="12fdc5dc-769e-4543-b10d-fbea3dac4417"/>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85761A6-8E23-4656-BA55-691E1CF0F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59DD10-BAC2-49A8-9012-473CE0F27D09}">
  <ds:schemaRefs>
    <ds:schemaRef ds:uri="http://schemas.microsoft.com/sharepoint/events"/>
  </ds:schemaRefs>
</ds:datastoreItem>
</file>

<file path=customXml/itemProps4.xml><?xml version="1.0" encoding="utf-8"?>
<ds:datastoreItem xmlns:ds="http://schemas.openxmlformats.org/officeDocument/2006/customXml" ds:itemID="{E1B42631-7A8A-4487-AF36-BE2569FC43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1179</TotalTime>
  <Words>1590</Words>
  <Application>Microsoft Office PowerPoint</Application>
  <PresentationFormat>On-screen Show (4:3)</PresentationFormat>
  <Paragraphs>215</Paragraphs>
  <Slides>36</Slides>
  <Notes>2</Notes>
  <HiddenSlides>0</HiddenSlides>
  <MMClips>34</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36</vt:i4>
      </vt:variant>
    </vt:vector>
  </HeadingPairs>
  <TitlesOfParts>
    <vt:vector size="46" baseType="lpstr">
      <vt:lpstr>Arial</vt:lpstr>
      <vt:lpstr>B Yagut</vt:lpstr>
      <vt:lpstr>Calibri</vt:lpstr>
      <vt:lpstr>Courier New</vt:lpstr>
      <vt:lpstr>tahoma</vt:lpstr>
      <vt:lpstr>Times New Roman</vt:lpstr>
      <vt:lpstr>Wingdings</vt:lpstr>
      <vt:lpstr>2_Office Theme</vt:lpstr>
      <vt:lpstr>Office Theme</vt:lpstr>
      <vt:lpstr>1_Office Theme</vt:lpstr>
      <vt:lpstr>PowerPoint Presentation</vt:lpstr>
      <vt:lpstr> مشخصات سند</vt:lpstr>
      <vt:lpstr>اهداف آموزشی </vt:lpstr>
      <vt:lpstr>فهرست عناوین </vt:lpstr>
      <vt:lpstr>مقدمه</vt:lpstr>
      <vt:lpstr>ذينفعان داخلی  (درون وزارت بهداشت، درمان و آموزش پزشکی)</vt:lpstr>
      <vt:lpstr>PowerPoint Presentation</vt:lpstr>
      <vt:lpstr>ذینفعان خارجی  (بیرون از وزارت بهداشت، درمان و آموزش پزشکی)</vt:lpstr>
      <vt:lpstr>نیروهای امدادی در ایران </vt:lpstr>
      <vt:lpstr>نهادهای امدادی در ایران </vt:lpstr>
      <vt:lpstr>PowerPoint Presentation</vt:lpstr>
      <vt:lpstr>سازمان آتش نشانی </vt:lpstr>
      <vt:lpstr>سازمان آتش نشانی </vt:lpstr>
      <vt:lpstr>اورژانس 115 (اورژانس پیش بیمارستانی)</vt:lpstr>
      <vt:lpstr>اورژانس 115</vt:lpstr>
      <vt:lpstr>وظایف اورژانس پیش بیمارستانی(115) </vt:lpstr>
      <vt:lpstr>وظایف اورژانس پیش بیمارستانی(115) </vt:lpstr>
      <vt:lpstr>جمعیت هلال احمر</vt:lpstr>
      <vt:lpstr>جمعیت هلال احمر</vt:lpstr>
      <vt:lpstr>سازمانهای تابعه هلال احمر </vt:lpstr>
      <vt:lpstr>وظایف جمعیت هلال احمر</vt:lpstr>
      <vt:lpstr>وظایف جمعیت هلال احمر</vt:lpstr>
      <vt:lpstr>پلیس </vt:lpstr>
      <vt:lpstr>اطلاعات راهها </vt:lpstr>
      <vt:lpstr>سازمان مدیریت بحران</vt:lpstr>
      <vt:lpstr>وظایف سازمان مدیریت بحران </vt:lpstr>
      <vt:lpstr>پدافند غیر عامل</vt:lpstr>
      <vt:lpstr>پدافند غیر عامل</vt:lpstr>
      <vt:lpstr>پدافند غیر عامل</vt:lpstr>
      <vt:lpstr>پدافند غیر عامل</vt:lpstr>
      <vt:lpstr>پدافند غیر عامل</vt:lpstr>
      <vt:lpstr>PowerPoint Presentation</vt:lpstr>
      <vt:lpstr>خلاصه ونتیجه گیری </vt:lpstr>
      <vt:lpstr>پرسش</vt:lpstr>
      <vt:lpstr>منابع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مدیریت امدادرسان در بلایا</dc:title>
  <dc:creator>kin</dc:creator>
  <cp:lastModifiedBy>saberi</cp:lastModifiedBy>
  <cp:revision>84</cp:revision>
  <dcterms:created xsi:type="dcterms:W3CDTF">2020-04-27T06:21:03Z</dcterms:created>
  <dcterms:modified xsi:type="dcterms:W3CDTF">2021-10-19T10:08:13Z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f6b34c52-c5c3-4a64-aada-6b7b4aded970</vt:lpwstr>
  </property>
</Properties>
</file>